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4" r:id="rId7"/>
    <p:sldId id="272" r:id="rId8"/>
    <p:sldId id="261" r:id="rId9"/>
    <p:sldId id="262" r:id="rId10"/>
    <p:sldId id="277" r:id="rId11"/>
    <p:sldId id="278" r:id="rId12"/>
    <p:sldId id="263" r:id="rId13"/>
    <p:sldId id="265" r:id="rId14"/>
    <p:sldId id="266" r:id="rId15"/>
    <p:sldId id="267" r:id="rId16"/>
    <p:sldId id="268" r:id="rId17"/>
    <p:sldId id="269" r:id="rId18"/>
    <p:sldId id="271" r:id="rId19"/>
    <p:sldId id="274" r:id="rId20"/>
    <p:sldId id="273" r:id="rId21"/>
    <p:sldId id="275" r:id="rId22"/>
    <p:sldId id="276" r:id="rId23"/>
    <p:sldId id="279" r:id="rId24"/>
    <p:sldId id="280" r:id="rId25"/>
    <p:sldId id="291" r:id="rId26"/>
    <p:sldId id="281" r:id="rId27"/>
    <p:sldId id="282" r:id="rId28"/>
    <p:sldId id="284" r:id="rId29"/>
    <p:sldId id="285" r:id="rId30"/>
    <p:sldId id="286" r:id="rId31"/>
    <p:sldId id="287" r:id="rId32"/>
    <p:sldId id="288" r:id="rId33"/>
    <p:sldId id="283" r:id="rId34"/>
    <p:sldId id="289" r:id="rId35"/>
    <p:sldId id="290" r:id="rId36"/>
    <p:sldId id="292" r:id="rId37"/>
    <p:sldId id="293" r:id="rId38"/>
    <p:sldId id="295" r:id="rId39"/>
    <p:sldId id="296" r:id="rId40"/>
    <p:sldId id="298" r:id="rId41"/>
    <p:sldId id="299" r:id="rId42"/>
    <p:sldId id="300" r:id="rId43"/>
    <p:sldId id="301" r:id="rId44"/>
    <p:sldId id="302" r:id="rId45"/>
    <p:sldId id="294" r:id="rId46"/>
    <p:sldId id="303" r:id="rId47"/>
    <p:sldId id="305" r:id="rId48"/>
    <p:sldId id="306"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3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3/3/2024</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782606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3/3/2024</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882893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3/3/2024</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958392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3/3/2024</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98345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3/3/2024</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178464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3/3/2024</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44632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3/3/2024</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204734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3/3/2024</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586856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3/3/2024</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485970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3/3/2024</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267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3/3/2024</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766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3/3/2024</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154239"/>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nimated Time Laps Of Seasons">
            <a:extLst>
              <a:ext uri="{FF2B5EF4-FFF2-40B4-BE49-F238E27FC236}">
                <a16:creationId xmlns:a16="http://schemas.microsoft.com/office/drawing/2014/main" id="{F7C6684A-E122-91D9-E6EA-42070AFAC49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5" y="18041"/>
            <a:ext cx="12191979" cy="6858000"/>
          </a:xfrm>
          <a:prstGeom prst="rect">
            <a:avLst/>
          </a:prstGeom>
        </p:spPr>
      </p:pic>
      <p:sp>
        <p:nvSpPr>
          <p:cNvPr id="10" name="Rectangle 9">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12C9B-8913-E35B-02F8-D6087F2B98D5}"/>
              </a:ext>
            </a:extLst>
          </p:cNvPr>
          <p:cNvSpPr>
            <a:spLocks noGrp="1"/>
          </p:cNvSpPr>
          <p:nvPr>
            <p:ph type="ctrTitle"/>
          </p:nvPr>
        </p:nvSpPr>
        <p:spPr>
          <a:xfrm>
            <a:off x="829876" y="640027"/>
            <a:ext cx="10447724" cy="1030880"/>
          </a:xfrm>
        </p:spPr>
        <p:txBody>
          <a:bodyPr anchor="b">
            <a:normAutofit/>
          </a:bodyPr>
          <a:lstStyle/>
          <a:p>
            <a:pPr>
              <a:lnSpc>
                <a:spcPct val="90000"/>
              </a:lnSpc>
            </a:pPr>
            <a:r>
              <a:rPr lang="en-US" sz="3400" dirty="0">
                <a:solidFill>
                  <a:srgbClr val="FFFFFF"/>
                </a:solidFill>
              </a:rPr>
              <a:t>Lecture # 04</a:t>
            </a:r>
            <a:br>
              <a:rPr lang="en-US" sz="3400" dirty="0">
                <a:solidFill>
                  <a:srgbClr val="FFFFFF"/>
                </a:solidFill>
              </a:rPr>
            </a:br>
            <a:r>
              <a:rPr lang="en-US" sz="3400" dirty="0">
                <a:solidFill>
                  <a:srgbClr val="FFFFFF"/>
                </a:solidFill>
              </a:rPr>
              <a:t>preprocessing and decision tree</a:t>
            </a:r>
          </a:p>
        </p:txBody>
      </p:sp>
      <p:cxnSp>
        <p:nvCxnSpPr>
          <p:cNvPr id="12" name="Straight Connector 11">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25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42A62-7B56-B232-E2F9-AC2B3570D39F}"/>
              </a:ext>
            </a:extLst>
          </p:cNvPr>
          <p:cNvSpPr>
            <a:spLocks noGrp="1"/>
          </p:cNvSpPr>
          <p:nvPr>
            <p:ph type="title"/>
          </p:nvPr>
        </p:nvSpPr>
        <p:spPr>
          <a:xfrm>
            <a:off x="579362" y="419676"/>
            <a:ext cx="10427840" cy="538612"/>
          </a:xfrm>
        </p:spPr>
        <p:txBody>
          <a:bodyPr>
            <a:normAutofit fontScale="90000"/>
          </a:bodyPr>
          <a:lstStyle/>
          <a:p>
            <a:r>
              <a:rPr lang="en-US" dirty="0"/>
              <a:t>Drop Column</a:t>
            </a:r>
          </a:p>
        </p:txBody>
      </p:sp>
      <p:pic>
        <p:nvPicPr>
          <p:cNvPr id="5" name="Content Placeholder 4">
            <a:extLst>
              <a:ext uri="{FF2B5EF4-FFF2-40B4-BE49-F238E27FC236}">
                <a16:creationId xmlns:a16="http://schemas.microsoft.com/office/drawing/2014/main" id="{D6A0E6A1-D4F4-0DC6-829A-67B5C98439D2}"/>
              </a:ext>
            </a:extLst>
          </p:cNvPr>
          <p:cNvPicPr>
            <a:picLocks noGrp="1" noChangeAspect="1"/>
          </p:cNvPicPr>
          <p:nvPr>
            <p:ph idx="1"/>
          </p:nvPr>
        </p:nvPicPr>
        <p:blipFill>
          <a:blip r:embed="rId2"/>
          <a:stretch>
            <a:fillRect/>
          </a:stretch>
        </p:blipFill>
        <p:spPr>
          <a:xfrm>
            <a:off x="4372367" y="1220503"/>
            <a:ext cx="3305175" cy="876300"/>
          </a:xfrm>
        </p:spPr>
      </p:pic>
      <p:pic>
        <p:nvPicPr>
          <p:cNvPr id="7" name="Picture 6">
            <a:extLst>
              <a:ext uri="{FF2B5EF4-FFF2-40B4-BE49-F238E27FC236}">
                <a16:creationId xmlns:a16="http://schemas.microsoft.com/office/drawing/2014/main" id="{AAE74AE1-DA6B-553C-37FB-AEA2C405CDBC}"/>
              </a:ext>
            </a:extLst>
          </p:cNvPr>
          <p:cNvPicPr>
            <a:picLocks noChangeAspect="1"/>
          </p:cNvPicPr>
          <p:nvPr/>
        </p:nvPicPr>
        <p:blipFill>
          <a:blip r:embed="rId3"/>
          <a:stretch>
            <a:fillRect/>
          </a:stretch>
        </p:blipFill>
        <p:spPr>
          <a:xfrm>
            <a:off x="519112" y="2628927"/>
            <a:ext cx="11153775" cy="2933700"/>
          </a:xfrm>
          <a:prstGeom prst="rect">
            <a:avLst/>
          </a:prstGeom>
        </p:spPr>
      </p:pic>
    </p:spTree>
    <p:extLst>
      <p:ext uri="{BB962C8B-B14F-4D97-AF65-F5344CB8AC3E}">
        <p14:creationId xmlns:p14="http://schemas.microsoft.com/office/powerpoint/2010/main" val="1848318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7EE13-4379-6FB0-F054-C0AF5B643EF3}"/>
              </a:ext>
            </a:extLst>
          </p:cNvPr>
          <p:cNvSpPr>
            <a:spLocks noGrp="1"/>
          </p:cNvSpPr>
          <p:nvPr>
            <p:ph type="title"/>
          </p:nvPr>
        </p:nvSpPr>
        <p:spPr>
          <a:xfrm>
            <a:off x="657254" y="395039"/>
            <a:ext cx="10427840" cy="596363"/>
          </a:xfrm>
        </p:spPr>
        <p:txBody>
          <a:bodyPr>
            <a:normAutofit fontScale="90000"/>
          </a:bodyPr>
          <a:lstStyle/>
          <a:p>
            <a:r>
              <a:rPr lang="en-US" dirty="0"/>
              <a:t>Group By: how many male and female survived </a:t>
            </a:r>
          </a:p>
        </p:txBody>
      </p:sp>
      <p:pic>
        <p:nvPicPr>
          <p:cNvPr id="5" name="Content Placeholder 4">
            <a:extLst>
              <a:ext uri="{FF2B5EF4-FFF2-40B4-BE49-F238E27FC236}">
                <a16:creationId xmlns:a16="http://schemas.microsoft.com/office/drawing/2014/main" id="{743CAC89-1BBC-4AF4-B920-FF3389DDDE21}"/>
              </a:ext>
            </a:extLst>
          </p:cNvPr>
          <p:cNvPicPr>
            <a:picLocks noGrp="1" noChangeAspect="1"/>
          </p:cNvPicPr>
          <p:nvPr>
            <p:ph idx="1"/>
          </p:nvPr>
        </p:nvPicPr>
        <p:blipFill>
          <a:blip r:embed="rId2"/>
          <a:stretch>
            <a:fillRect/>
          </a:stretch>
        </p:blipFill>
        <p:spPr>
          <a:xfrm>
            <a:off x="1281629" y="1478856"/>
            <a:ext cx="9467850" cy="1438275"/>
          </a:xfrm>
        </p:spPr>
      </p:pic>
      <p:pic>
        <p:nvPicPr>
          <p:cNvPr id="7" name="Picture 6">
            <a:extLst>
              <a:ext uri="{FF2B5EF4-FFF2-40B4-BE49-F238E27FC236}">
                <a16:creationId xmlns:a16="http://schemas.microsoft.com/office/drawing/2014/main" id="{08F4EF68-BB2D-54FC-4E4E-638CC4018201}"/>
              </a:ext>
            </a:extLst>
          </p:cNvPr>
          <p:cNvPicPr>
            <a:picLocks noChangeAspect="1"/>
          </p:cNvPicPr>
          <p:nvPr/>
        </p:nvPicPr>
        <p:blipFill>
          <a:blip r:embed="rId3"/>
          <a:stretch>
            <a:fillRect/>
          </a:stretch>
        </p:blipFill>
        <p:spPr>
          <a:xfrm>
            <a:off x="3810000" y="3429000"/>
            <a:ext cx="4572000" cy="1571625"/>
          </a:xfrm>
          <a:prstGeom prst="rect">
            <a:avLst/>
          </a:prstGeom>
        </p:spPr>
      </p:pic>
    </p:spTree>
    <p:extLst>
      <p:ext uri="{BB962C8B-B14F-4D97-AF65-F5344CB8AC3E}">
        <p14:creationId xmlns:p14="http://schemas.microsoft.com/office/powerpoint/2010/main" val="2355862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D348D-D9DE-89BC-30EF-BAADD0F91089}"/>
              </a:ext>
            </a:extLst>
          </p:cNvPr>
          <p:cNvSpPr>
            <a:spLocks noGrp="1"/>
          </p:cNvSpPr>
          <p:nvPr>
            <p:ph type="title"/>
          </p:nvPr>
        </p:nvSpPr>
        <p:spPr>
          <a:xfrm>
            <a:off x="580252" y="241035"/>
            <a:ext cx="10427840" cy="509736"/>
          </a:xfrm>
        </p:spPr>
        <p:txBody>
          <a:bodyPr>
            <a:noAutofit/>
          </a:bodyPr>
          <a:lstStyle/>
          <a:p>
            <a:r>
              <a:rPr lang="en-US" sz="3200" dirty="0"/>
              <a:t>Dealing with Missing Data: Drop missing values</a:t>
            </a:r>
          </a:p>
        </p:txBody>
      </p:sp>
      <p:pic>
        <p:nvPicPr>
          <p:cNvPr id="5" name="Content Placeholder 4">
            <a:extLst>
              <a:ext uri="{FF2B5EF4-FFF2-40B4-BE49-F238E27FC236}">
                <a16:creationId xmlns:a16="http://schemas.microsoft.com/office/drawing/2014/main" id="{72983D36-C944-EE7E-2DD0-31F9BF7B1183}"/>
              </a:ext>
            </a:extLst>
          </p:cNvPr>
          <p:cNvPicPr>
            <a:picLocks noGrp="1" noChangeAspect="1"/>
          </p:cNvPicPr>
          <p:nvPr>
            <p:ph idx="1"/>
          </p:nvPr>
        </p:nvPicPr>
        <p:blipFill>
          <a:blip r:embed="rId2"/>
          <a:stretch>
            <a:fillRect/>
          </a:stretch>
        </p:blipFill>
        <p:spPr>
          <a:xfrm>
            <a:off x="1607460" y="1420428"/>
            <a:ext cx="9239250" cy="1209675"/>
          </a:xfrm>
        </p:spPr>
      </p:pic>
      <p:pic>
        <p:nvPicPr>
          <p:cNvPr id="7" name="Picture 6">
            <a:extLst>
              <a:ext uri="{FF2B5EF4-FFF2-40B4-BE49-F238E27FC236}">
                <a16:creationId xmlns:a16="http://schemas.microsoft.com/office/drawing/2014/main" id="{74A95A77-884A-C556-B003-D314B7AB16BF}"/>
              </a:ext>
            </a:extLst>
          </p:cNvPr>
          <p:cNvPicPr>
            <a:picLocks noChangeAspect="1"/>
          </p:cNvPicPr>
          <p:nvPr/>
        </p:nvPicPr>
        <p:blipFill>
          <a:blip r:embed="rId3"/>
          <a:stretch>
            <a:fillRect/>
          </a:stretch>
        </p:blipFill>
        <p:spPr>
          <a:xfrm>
            <a:off x="399047" y="2854041"/>
            <a:ext cx="11201400" cy="3228975"/>
          </a:xfrm>
          <a:prstGeom prst="rect">
            <a:avLst/>
          </a:prstGeom>
        </p:spPr>
      </p:pic>
    </p:spTree>
    <p:extLst>
      <p:ext uri="{BB962C8B-B14F-4D97-AF65-F5344CB8AC3E}">
        <p14:creationId xmlns:p14="http://schemas.microsoft.com/office/powerpoint/2010/main" val="1042802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55876-D446-57D5-C3ED-FCE10CE242DE}"/>
              </a:ext>
            </a:extLst>
          </p:cNvPr>
          <p:cNvSpPr>
            <a:spLocks noGrp="1"/>
          </p:cNvSpPr>
          <p:nvPr>
            <p:ph type="title"/>
          </p:nvPr>
        </p:nvSpPr>
        <p:spPr>
          <a:xfrm>
            <a:off x="638004" y="115907"/>
            <a:ext cx="10427840" cy="1086056"/>
          </a:xfrm>
        </p:spPr>
        <p:txBody>
          <a:bodyPr>
            <a:noAutofit/>
          </a:bodyPr>
          <a:lstStyle/>
          <a:p>
            <a:r>
              <a:rPr lang="en-US" sz="3200" dirty="0"/>
              <a:t>Find and Replace missing values: Forward Fill</a:t>
            </a:r>
            <a:br>
              <a:rPr lang="en-US" sz="3200" dirty="0"/>
            </a:br>
            <a:r>
              <a:rPr lang="en-US" sz="3200" dirty="0"/>
              <a:t>(last valid value fill)</a:t>
            </a:r>
          </a:p>
        </p:txBody>
      </p:sp>
      <p:pic>
        <p:nvPicPr>
          <p:cNvPr id="9" name="Content Placeholder 8">
            <a:extLst>
              <a:ext uri="{FF2B5EF4-FFF2-40B4-BE49-F238E27FC236}">
                <a16:creationId xmlns:a16="http://schemas.microsoft.com/office/drawing/2014/main" id="{3B5AC81A-80A3-A90A-6BC2-A8BD7572ED17}"/>
              </a:ext>
            </a:extLst>
          </p:cNvPr>
          <p:cNvPicPr>
            <a:picLocks noGrp="1" noChangeAspect="1"/>
          </p:cNvPicPr>
          <p:nvPr>
            <p:ph idx="1"/>
          </p:nvPr>
        </p:nvPicPr>
        <p:blipFill>
          <a:blip r:embed="rId2"/>
          <a:stretch>
            <a:fillRect/>
          </a:stretch>
        </p:blipFill>
        <p:spPr>
          <a:xfrm>
            <a:off x="1975372" y="1838425"/>
            <a:ext cx="6504486" cy="1123937"/>
          </a:xfrm>
        </p:spPr>
      </p:pic>
      <p:pic>
        <p:nvPicPr>
          <p:cNvPr id="11" name="Picture 10">
            <a:extLst>
              <a:ext uri="{FF2B5EF4-FFF2-40B4-BE49-F238E27FC236}">
                <a16:creationId xmlns:a16="http://schemas.microsoft.com/office/drawing/2014/main" id="{70744288-2C9E-E201-6CB4-9C4CA6A041A4}"/>
              </a:ext>
            </a:extLst>
          </p:cNvPr>
          <p:cNvPicPr>
            <a:picLocks noChangeAspect="1"/>
          </p:cNvPicPr>
          <p:nvPr/>
        </p:nvPicPr>
        <p:blipFill>
          <a:blip r:embed="rId3"/>
          <a:stretch>
            <a:fillRect/>
          </a:stretch>
        </p:blipFill>
        <p:spPr>
          <a:xfrm>
            <a:off x="485775" y="3135830"/>
            <a:ext cx="11220450" cy="2819400"/>
          </a:xfrm>
          <a:prstGeom prst="rect">
            <a:avLst/>
          </a:prstGeom>
        </p:spPr>
      </p:pic>
    </p:spTree>
    <p:extLst>
      <p:ext uri="{BB962C8B-B14F-4D97-AF65-F5344CB8AC3E}">
        <p14:creationId xmlns:p14="http://schemas.microsoft.com/office/powerpoint/2010/main" val="2857840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C837-3ABA-4C00-2721-C6233E212562}"/>
              </a:ext>
            </a:extLst>
          </p:cNvPr>
          <p:cNvSpPr>
            <a:spLocks noGrp="1"/>
          </p:cNvSpPr>
          <p:nvPr>
            <p:ph type="title"/>
          </p:nvPr>
        </p:nvSpPr>
        <p:spPr>
          <a:xfrm>
            <a:off x="673517" y="298786"/>
            <a:ext cx="10427840" cy="1086056"/>
          </a:xfrm>
        </p:spPr>
        <p:txBody>
          <a:bodyPr>
            <a:noAutofit/>
          </a:bodyPr>
          <a:lstStyle/>
          <a:p>
            <a:r>
              <a:rPr lang="en-US" sz="3200" dirty="0"/>
              <a:t>Find and Replace missing values: Backward  Fill (Next Valid Value Fill)</a:t>
            </a:r>
          </a:p>
        </p:txBody>
      </p:sp>
      <p:pic>
        <p:nvPicPr>
          <p:cNvPr id="5" name="Content Placeholder 4">
            <a:extLst>
              <a:ext uri="{FF2B5EF4-FFF2-40B4-BE49-F238E27FC236}">
                <a16:creationId xmlns:a16="http://schemas.microsoft.com/office/drawing/2014/main" id="{1A8F4ACF-5E79-1FE5-1CCF-80DF0F96BC4B}"/>
              </a:ext>
            </a:extLst>
          </p:cNvPr>
          <p:cNvPicPr>
            <a:picLocks noGrp="1" noChangeAspect="1"/>
          </p:cNvPicPr>
          <p:nvPr>
            <p:ph idx="1"/>
          </p:nvPr>
        </p:nvPicPr>
        <p:blipFill>
          <a:blip r:embed="rId2"/>
          <a:stretch>
            <a:fillRect/>
          </a:stretch>
        </p:blipFill>
        <p:spPr>
          <a:xfrm>
            <a:off x="3302309" y="1718251"/>
            <a:ext cx="5734050" cy="866775"/>
          </a:xfrm>
        </p:spPr>
      </p:pic>
      <p:pic>
        <p:nvPicPr>
          <p:cNvPr id="7" name="Picture 6">
            <a:extLst>
              <a:ext uri="{FF2B5EF4-FFF2-40B4-BE49-F238E27FC236}">
                <a16:creationId xmlns:a16="http://schemas.microsoft.com/office/drawing/2014/main" id="{BA6F843B-15D0-C731-02DB-EEAB04C59F4A}"/>
              </a:ext>
            </a:extLst>
          </p:cNvPr>
          <p:cNvPicPr>
            <a:picLocks noChangeAspect="1"/>
          </p:cNvPicPr>
          <p:nvPr/>
        </p:nvPicPr>
        <p:blipFill>
          <a:blip r:embed="rId3"/>
          <a:stretch>
            <a:fillRect/>
          </a:stretch>
        </p:blipFill>
        <p:spPr>
          <a:xfrm>
            <a:off x="481012" y="2918435"/>
            <a:ext cx="11229975" cy="2905125"/>
          </a:xfrm>
          <a:prstGeom prst="rect">
            <a:avLst/>
          </a:prstGeom>
        </p:spPr>
      </p:pic>
    </p:spTree>
    <p:extLst>
      <p:ext uri="{BB962C8B-B14F-4D97-AF65-F5344CB8AC3E}">
        <p14:creationId xmlns:p14="http://schemas.microsoft.com/office/powerpoint/2010/main" val="4016017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42E2-F01A-3640-A345-0CF9F52E63EA}"/>
              </a:ext>
            </a:extLst>
          </p:cNvPr>
          <p:cNvSpPr>
            <a:spLocks noGrp="1"/>
          </p:cNvSpPr>
          <p:nvPr>
            <p:ph type="title"/>
          </p:nvPr>
        </p:nvSpPr>
        <p:spPr>
          <a:xfrm>
            <a:off x="686130" y="308815"/>
            <a:ext cx="10427840" cy="567487"/>
          </a:xfrm>
        </p:spPr>
        <p:txBody>
          <a:bodyPr>
            <a:noAutofit/>
          </a:bodyPr>
          <a:lstStyle/>
          <a:p>
            <a:r>
              <a:rPr lang="en-US" sz="2800" dirty="0"/>
              <a:t>Find and Replace missing values: Mode (Most Frequent Value)</a:t>
            </a:r>
          </a:p>
        </p:txBody>
      </p:sp>
      <p:pic>
        <p:nvPicPr>
          <p:cNvPr id="5" name="Content Placeholder 4">
            <a:extLst>
              <a:ext uri="{FF2B5EF4-FFF2-40B4-BE49-F238E27FC236}">
                <a16:creationId xmlns:a16="http://schemas.microsoft.com/office/drawing/2014/main" id="{4684B39B-8833-16A7-05E6-76B02D689773}"/>
              </a:ext>
            </a:extLst>
          </p:cNvPr>
          <p:cNvPicPr>
            <a:picLocks noGrp="1" noChangeAspect="1"/>
          </p:cNvPicPr>
          <p:nvPr>
            <p:ph idx="1"/>
          </p:nvPr>
        </p:nvPicPr>
        <p:blipFill>
          <a:blip r:embed="rId2"/>
          <a:stretch>
            <a:fillRect/>
          </a:stretch>
        </p:blipFill>
        <p:spPr>
          <a:xfrm>
            <a:off x="1540042" y="3166110"/>
            <a:ext cx="8884577" cy="2815588"/>
          </a:xfrm>
        </p:spPr>
      </p:pic>
      <p:pic>
        <p:nvPicPr>
          <p:cNvPr id="7" name="Picture 6">
            <a:extLst>
              <a:ext uri="{FF2B5EF4-FFF2-40B4-BE49-F238E27FC236}">
                <a16:creationId xmlns:a16="http://schemas.microsoft.com/office/drawing/2014/main" id="{4DA7E11B-1139-9E30-50EE-5B20AA433A99}"/>
              </a:ext>
            </a:extLst>
          </p:cNvPr>
          <p:cNvPicPr>
            <a:picLocks noChangeAspect="1"/>
          </p:cNvPicPr>
          <p:nvPr/>
        </p:nvPicPr>
        <p:blipFill>
          <a:blip r:embed="rId3"/>
          <a:stretch>
            <a:fillRect/>
          </a:stretch>
        </p:blipFill>
        <p:spPr>
          <a:xfrm>
            <a:off x="2642500" y="1922145"/>
            <a:ext cx="6515100" cy="819150"/>
          </a:xfrm>
          <a:prstGeom prst="rect">
            <a:avLst/>
          </a:prstGeom>
        </p:spPr>
      </p:pic>
    </p:spTree>
    <p:extLst>
      <p:ext uri="{BB962C8B-B14F-4D97-AF65-F5344CB8AC3E}">
        <p14:creationId xmlns:p14="http://schemas.microsoft.com/office/powerpoint/2010/main" val="1712829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07C78-55F2-A0B1-0B39-ADA984305A3D}"/>
              </a:ext>
            </a:extLst>
          </p:cNvPr>
          <p:cNvSpPr>
            <a:spLocks noGrp="1"/>
          </p:cNvSpPr>
          <p:nvPr>
            <p:ph type="title"/>
          </p:nvPr>
        </p:nvSpPr>
        <p:spPr>
          <a:xfrm>
            <a:off x="532126" y="337288"/>
            <a:ext cx="10427840" cy="403804"/>
          </a:xfrm>
        </p:spPr>
        <p:txBody>
          <a:bodyPr>
            <a:normAutofit fontScale="90000"/>
          </a:bodyPr>
          <a:lstStyle/>
          <a:p>
            <a:r>
              <a:rPr lang="en-US" sz="3200" dirty="0"/>
              <a:t>Find and Replace missing values: Median</a:t>
            </a:r>
          </a:p>
        </p:txBody>
      </p:sp>
      <p:pic>
        <p:nvPicPr>
          <p:cNvPr id="5" name="Content Placeholder 4">
            <a:extLst>
              <a:ext uri="{FF2B5EF4-FFF2-40B4-BE49-F238E27FC236}">
                <a16:creationId xmlns:a16="http://schemas.microsoft.com/office/drawing/2014/main" id="{3AE62736-6D8C-70A4-2C2D-7E480E25C7A2}"/>
              </a:ext>
            </a:extLst>
          </p:cNvPr>
          <p:cNvPicPr>
            <a:picLocks noGrp="1" noChangeAspect="1"/>
          </p:cNvPicPr>
          <p:nvPr>
            <p:ph idx="1"/>
          </p:nvPr>
        </p:nvPicPr>
        <p:blipFill>
          <a:blip r:embed="rId2"/>
          <a:stretch>
            <a:fillRect/>
          </a:stretch>
        </p:blipFill>
        <p:spPr>
          <a:xfrm>
            <a:off x="955191" y="2812578"/>
            <a:ext cx="10428287" cy="3121451"/>
          </a:xfrm>
        </p:spPr>
      </p:pic>
      <p:pic>
        <p:nvPicPr>
          <p:cNvPr id="7" name="Picture 6">
            <a:extLst>
              <a:ext uri="{FF2B5EF4-FFF2-40B4-BE49-F238E27FC236}">
                <a16:creationId xmlns:a16="http://schemas.microsoft.com/office/drawing/2014/main" id="{4D82B7C4-8609-DB51-5B95-7481CB0F176C}"/>
              </a:ext>
            </a:extLst>
          </p:cNvPr>
          <p:cNvPicPr>
            <a:picLocks noChangeAspect="1"/>
          </p:cNvPicPr>
          <p:nvPr/>
        </p:nvPicPr>
        <p:blipFill>
          <a:blip r:embed="rId3"/>
          <a:stretch>
            <a:fillRect/>
          </a:stretch>
        </p:blipFill>
        <p:spPr>
          <a:xfrm>
            <a:off x="3324225" y="1474920"/>
            <a:ext cx="5543550" cy="885825"/>
          </a:xfrm>
          <a:prstGeom prst="rect">
            <a:avLst/>
          </a:prstGeom>
        </p:spPr>
      </p:pic>
    </p:spTree>
    <p:extLst>
      <p:ext uri="{BB962C8B-B14F-4D97-AF65-F5344CB8AC3E}">
        <p14:creationId xmlns:p14="http://schemas.microsoft.com/office/powerpoint/2010/main" val="3258593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3705-D18B-00DB-42C5-029133804927}"/>
              </a:ext>
            </a:extLst>
          </p:cNvPr>
          <p:cNvSpPr>
            <a:spLocks noGrp="1"/>
          </p:cNvSpPr>
          <p:nvPr>
            <p:ph type="title"/>
          </p:nvPr>
        </p:nvSpPr>
        <p:spPr>
          <a:xfrm>
            <a:off x="551377" y="337288"/>
            <a:ext cx="10427840" cy="490485"/>
          </a:xfrm>
        </p:spPr>
        <p:txBody>
          <a:bodyPr>
            <a:normAutofit fontScale="90000"/>
          </a:bodyPr>
          <a:lstStyle/>
          <a:p>
            <a:r>
              <a:rPr lang="en-US" sz="3200" dirty="0"/>
              <a:t>Find and Replace missing values: Mean</a:t>
            </a:r>
          </a:p>
        </p:txBody>
      </p:sp>
      <p:pic>
        <p:nvPicPr>
          <p:cNvPr id="5" name="Content Placeholder 4">
            <a:extLst>
              <a:ext uri="{FF2B5EF4-FFF2-40B4-BE49-F238E27FC236}">
                <a16:creationId xmlns:a16="http://schemas.microsoft.com/office/drawing/2014/main" id="{8764071E-B942-6146-0E28-A49E214B9C27}"/>
              </a:ext>
            </a:extLst>
          </p:cNvPr>
          <p:cNvPicPr>
            <a:picLocks noGrp="1" noChangeAspect="1"/>
          </p:cNvPicPr>
          <p:nvPr>
            <p:ph idx="1"/>
          </p:nvPr>
        </p:nvPicPr>
        <p:blipFill>
          <a:blip r:embed="rId2"/>
          <a:stretch>
            <a:fillRect/>
          </a:stretch>
        </p:blipFill>
        <p:spPr>
          <a:xfrm>
            <a:off x="881856" y="3429000"/>
            <a:ext cx="10428287" cy="2675504"/>
          </a:xfrm>
        </p:spPr>
      </p:pic>
      <p:pic>
        <p:nvPicPr>
          <p:cNvPr id="7" name="Picture 6">
            <a:extLst>
              <a:ext uri="{FF2B5EF4-FFF2-40B4-BE49-F238E27FC236}">
                <a16:creationId xmlns:a16="http://schemas.microsoft.com/office/drawing/2014/main" id="{82971F6E-F24E-4F58-A4F2-3645437C448A}"/>
              </a:ext>
            </a:extLst>
          </p:cNvPr>
          <p:cNvPicPr>
            <a:picLocks noChangeAspect="1"/>
          </p:cNvPicPr>
          <p:nvPr/>
        </p:nvPicPr>
        <p:blipFill>
          <a:blip r:embed="rId3"/>
          <a:stretch>
            <a:fillRect/>
          </a:stretch>
        </p:blipFill>
        <p:spPr>
          <a:xfrm>
            <a:off x="3355657" y="2042510"/>
            <a:ext cx="5114925" cy="828675"/>
          </a:xfrm>
          <a:prstGeom prst="rect">
            <a:avLst/>
          </a:prstGeom>
        </p:spPr>
      </p:pic>
    </p:spTree>
    <p:extLst>
      <p:ext uri="{BB962C8B-B14F-4D97-AF65-F5344CB8AC3E}">
        <p14:creationId xmlns:p14="http://schemas.microsoft.com/office/powerpoint/2010/main" val="3725719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DCD83-6086-8C57-AAC3-13E4255E7CFB}"/>
              </a:ext>
            </a:extLst>
          </p:cNvPr>
          <p:cNvSpPr>
            <a:spLocks noGrp="1"/>
          </p:cNvSpPr>
          <p:nvPr>
            <p:ph type="title"/>
          </p:nvPr>
        </p:nvSpPr>
        <p:spPr>
          <a:xfrm>
            <a:off x="243368" y="395039"/>
            <a:ext cx="10427840" cy="355732"/>
          </a:xfrm>
        </p:spPr>
        <p:txBody>
          <a:bodyPr>
            <a:normAutofit fontScale="90000"/>
          </a:bodyPr>
          <a:lstStyle/>
          <a:p>
            <a:r>
              <a:rPr lang="en-US" dirty="0"/>
              <a:t>Change datatype of Age to String:</a:t>
            </a:r>
          </a:p>
        </p:txBody>
      </p:sp>
      <p:pic>
        <p:nvPicPr>
          <p:cNvPr id="5" name="Content Placeholder 4">
            <a:extLst>
              <a:ext uri="{FF2B5EF4-FFF2-40B4-BE49-F238E27FC236}">
                <a16:creationId xmlns:a16="http://schemas.microsoft.com/office/drawing/2014/main" id="{A08FD6C2-50DF-B27B-8320-9A8F59F35B12}"/>
              </a:ext>
            </a:extLst>
          </p:cNvPr>
          <p:cNvPicPr>
            <a:picLocks noGrp="1" noChangeAspect="1"/>
          </p:cNvPicPr>
          <p:nvPr>
            <p:ph idx="1"/>
          </p:nvPr>
        </p:nvPicPr>
        <p:blipFill>
          <a:blip r:embed="rId2"/>
          <a:stretch>
            <a:fillRect/>
          </a:stretch>
        </p:blipFill>
        <p:spPr>
          <a:xfrm>
            <a:off x="4238466" y="1754905"/>
            <a:ext cx="4381500" cy="981075"/>
          </a:xfrm>
        </p:spPr>
      </p:pic>
      <p:pic>
        <p:nvPicPr>
          <p:cNvPr id="6" name="Content Placeholder 4">
            <a:extLst>
              <a:ext uri="{FF2B5EF4-FFF2-40B4-BE49-F238E27FC236}">
                <a16:creationId xmlns:a16="http://schemas.microsoft.com/office/drawing/2014/main" id="{7E14A800-85FA-8A6F-7A87-1F099BCA731A}"/>
              </a:ext>
            </a:extLst>
          </p:cNvPr>
          <p:cNvPicPr>
            <a:picLocks noChangeAspect="1"/>
          </p:cNvPicPr>
          <p:nvPr/>
        </p:nvPicPr>
        <p:blipFill rotWithShape="1">
          <a:blip r:embed="rId3"/>
          <a:srcRect l="67321" r="14680"/>
          <a:stretch/>
        </p:blipFill>
        <p:spPr>
          <a:xfrm>
            <a:off x="1722922" y="2995481"/>
            <a:ext cx="1876926" cy="2675504"/>
          </a:xfrm>
          <a:prstGeom prst="rect">
            <a:avLst/>
          </a:prstGeom>
        </p:spPr>
      </p:pic>
      <p:pic>
        <p:nvPicPr>
          <p:cNvPr id="8" name="Picture 7">
            <a:extLst>
              <a:ext uri="{FF2B5EF4-FFF2-40B4-BE49-F238E27FC236}">
                <a16:creationId xmlns:a16="http://schemas.microsoft.com/office/drawing/2014/main" id="{B6481F8F-7537-1880-28E3-99CDB41910FA}"/>
              </a:ext>
            </a:extLst>
          </p:cNvPr>
          <p:cNvPicPr>
            <a:picLocks noChangeAspect="1"/>
          </p:cNvPicPr>
          <p:nvPr/>
        </p:nvPicPr>
        <p:blipFill>
          <a:blip r:embed="rId4"/>
          <a:stretch>
            <a:fillRect/>
          </a:stretch>
        </p:blipFill>
        <p:spPr>
          <a:xfrm>
            <a:off x="9030803" y="2709220"/>
            <a:ext cx="1438275" cy="3248025"/>
          </a:xfrm>
          <a:prstGeom prst="rect">
            <a:avLst/>
          </a:prstGeom>
        </p:spPr>
      </p:pic>
      <p:cxnSp>
        <p:nvCxnSpPr>
          <p:cNvPr id="10" name="Straight Arrow Connector 9">
            <a:extLst>
              <a:ext uri="{FF2B5EF4-FFF2-40B4-BE49-F238E27FC236}">
                <a16:creationId xmlns:a16="http://schemas.microsoft.com/office/drawing/2014/main" id="{156BE0F5-EBC0-DD15-8EDC-A6DBB8803B5B}"/>
              </a:ext>
            </a:extLst>
          </p:cNvPr>
          <p:cNvCxnSpPr/>
          <p:nvPr/>
        </p:nvCxnSpPr>
        <p:spPr>
          <a:xfrm>
            <a:off x="4013735" y="4333233"/>
            <a:ext cx="437949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17741011-03D4-AEE3-7547-3B06028E140B}"/>
              </a:ext>
            </a:extLst>
          </p:cNvPr>
          <p:cNvSpPr txBox="1"/>
          <p:nvPr/>
        </p:nvSpPr>
        <p:spPr>
          <a:xfrm>
            <a:off x="5621153" y="3924778"/>
            <a:ext cx="1636294" cy="369332"/>
          </a:xfrm>
          <a:prstGeom prst="rect">
            <a:avLst/>
          </a:prstGeom>
          <a:noFill/>
        </p:spPr>
        <p:txBody>
          <a:bodyPr wrap="square" rtlCol="0">
            <a:spAutoFit/>
          </a:bodyPr>
          <a:lstStyle/>
          <a:p>
            <a:r>
              <a:rPr lang="en-US" dirty="0"/>
              <a:t>Float to string</a:t>
            </a:r>
          </a:p>
        </p:txBody>
      </p:sp>
    </p:spTree>
    <p:extLst>
      <p:ext uri="{BB962C8B-B14F-4D97-AF65-F5344CB8AC3E}">
        <p14:creationId xmlns:p14="http://schemas.microsoft.com/office/powerpoint/2010/main" val="2233797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770C3-AB30-8823-A267-878DA813441A}"/>
              </a:ext>
            </a:extLst>
          </p:cNvPr>
          <p:cNvSpPr>
            <a:spLocks noGrp="1"/>
          </p:cNvSpPr>
          <p:nvPr>
            <p:ph type="title"/>
          </p:nvPr>
        </p:nvSpPr>
        <p:spPr>
          <a:xfrm>
            <a:off x="657254" y="375789"/>
            <a:ext cx="10427840" cy="509736"/>
          </a:xfrm>
        </p:spPr>
        <p:txBody>
          <a:bodyPr>
            <a:normAutofit fontScale="90000"/>
          </a:bodyPr>
          <a:lstStyle/>
          <a:p>
            <a:r>
              <a:rPr lang="en-US" dirty="0"/>
              <a:t>Change datatype to float</a:t>
            </a:r>
          </a:p>
        </p:txBody>
      </p:sp>
      <p:pic>
        <p:nvPicPr>
          <p:cNvPr id="5" name="Content Placeholder 4">
            <a:extLst>
              <a:ext uri="{FF2B5EF4-FFF2-40B4-BE49-F238E27FC236}">
                <a16:creationId xmlns:a16="http://schemas.microsoft.com/office/drawing/2014/main" id="{9874B8FC-736B-FABA-897F-4C93C62C71BE}"/>
              </a:ext>
            </a:extLst>
          </p:cNvPr>
          <p:cNvPicPr>
            <a:picLocks noGrp="1" noChangeAspect="1"/>
          </p:cNvPicPr>
          <p:nvPr>
            <p:ph idx="1"/>
          </p:nvPr>
        </p:nvPicPr>
        <p:blipFill>
          <a:blip r:embed="rId2"/>
          <a:stretch>
            <a:fillRect/>
          </a:stretch>
        </p:blipFill>
        <p:spPr>
          <a:xfrm>
            <a:off x="2006358" y="1378418"/>
            <a:ext cx="7305675" cy="876300"/>
          </a:xfrm>
        </p:spPr>
      </p:pic>
      <p:pic>
        <p:nvPicPr>
          <p:cNvPr id="7" name="Picture 6">
            <a:extLst>
              <a:ext uri="{FF2B5EF4-FFF2-40B4-BE49-F238E27FC236}">
                <a16:creationId xmlns:a16="http://schemas.microsoft.com/office/drawing/2014/main" id="{80DA1466-88E4-A467-CB37-17608F9269F9}"/>
              </a:ext>
            </a:extLst>
          </p:cNvPr>
          <p:cNvPicPr>
            <a:picLocks noChangeAspect="1"/>
          </p:cNvPicPr>
          <p:nvPr/>
        </p:nvPicPr>
        <p:blipFill>
          <a:blip r:embed="rId3"/>
          <a:stretch>
            <a:fillRect/>
          </a:stretch>
        </p:blipFill>
        <p:spPr>
          <a:xfrm>
            <a:off x="471487" y="2583982"/>
            <a:ext cx="11249025" cy="2895600"/>
          </a:xfrm>
          <a:prstGeom prst="rect">
            <a:avLst/>
          </a:prstGeom>
        </p:spPr>
      </p:pic>
    </p:spTree>
    <p:extLst>
      <p:ext uri="{BB962C8B-B14F-4D97-AF65-F5344CB8AC3E}">
        <p14:creationId xmlns:p14="http://schemas.microsoft.com/office/powerpoint/2010/main" val="3202523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9262C6-1971-EC92-AD02-06B918CDCC7D}"/>
              </a:ext>
            </a:extLst>
          </p:cNvPr>
          <p:cNvSpPr>
            <a:spLocks noGrp="1"/>
          </p:cNvSpPr>
          <p:nvPr>
            <p:ph type="title"/>
          </p:nvPr>
        </p:nvSpPr>
        <p:spPr>
          <a:xfrm>
            <a:off x="4477771" y="895440"/>
            <a:ext cx="6037830" cy="1540783"/>
          </a:xfrm>
        </p:spPr>
        <p:txBody>
          <a:bodyPr>
            <a:normAutofit/>
          </a:bodyPr>
          <a:lstStyle/>
          <a:p>
            <a:r>
              <a:rPr lang="en-US" dirty="0"/>
              <a:t>what is preprocessing?</a:t>
            </a:r>
          </a:p>
        </p:txBody>
      </p:sp>
      <p:pic>
        <p:nvPicPr>
          <p:cNvPr id="7" name="Graphic 6" descr="Mop and bucket">
            <a:extLst>
              <a:ext uri="{FF2B5EF4-FFF2-40B4-BE49-F238E27FC236}">
                <a16:creationId xmlns:a16="http://schemas.microsoft.com/office/drawing/2014/main" id="{9DCD56B1-C63D-A405-273A-99B672FD2A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AB51D6C-526F-AC01-BD15-5145C5015D29}"/>
              </a:ext>
            </a:extLst>
          </p:cNvPr>
          <p:cNvSpPr>
            <a:spLocks noGrp="1"/>
          </p:cNvSpPr>
          <p:nvPr>
            <p:ph idx="1"/>
          </p:nvPr>
        </p:nvSpPr>
        <p:spPr>
          <a:xfrm>
            <a:off x="5207521" y="2710544"/>
            <a:ext cx="5369231" cy="3428596"/>
          </a:xfrm>
        </p:spPr>
        <p:txBody>
          <a:bodyPr anchor="b">
            <a:normAutofit/>
          </a:bodyPr>
          <a:lstStyle/>
          <a:p>
            <a:pPr marL="0" indent="0">
              <a:buNone/>
            </a:pPr>
            <a:r>
              <a:rPr lang="en-US" b="1" i="0" dirty="0">
                <a:effectLst/>
                <a:latin typeface="Söhne"/>
              </a:rPr>
              <a:t>What is Preprocessing?</a:t>
            </a:r>
            <a:r>
              <a:rPr lang="en-US" b="0" i="0" dirty="0">
                <a:effectLst/>
                <a:latin typeface="Söhne"/>
              </a:rPr>
              <a:t> Preprocessing refers to the steps taken to prepare raw data for analysis. It involves cleaning, transforming, and organizing data to make it suitable for mining and analysis tasks. Preprocessing is essential because real-world data often contains noise, missing values, inconsistencies, and irrelevant information.</a:t>
            </a:r>
            <a:endParaRPr lang="en-US" dirty="0"/>
          </a:p>
        </p:txBody>
      </p:sp>
    </p:spTree>
    <p:extLst>
      <p:ext uri="{BB962C8B-B14F-4D97-AF65-F5344CB8AC3E}">
        <p14:creationId xmlns:p14="http://schemas.microsoft.com/office/powerpoint/2010/main" val="3119586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50DB-8B86-022F-5D1D-6D82DEFAE4E4}"/>
              </a:ext>
            </a:extLst>
          </p:cNvPr>
          <p:cNvSpPr>
            <a:spLocks noGrp="1"/>
          </p:cNvSpPr>
          <p:nvPr>
            <p:ph type="title"/>
          </p:nvPr>
        </p:nvSpPr>
        <p:spPr>
          <a:xfrm>
            <a:off x="849760" y="876302"/>
            <a:ext cx="10427840" cy="673365"/>
          </a:xfrm>
        </p:spPr>
        <p:txBody>
          <a:bodyPr>
            <a:normAutofit fontScale="90000"/>
          </a:bodyPr>
          <a:lstStyle/>
          <a:p>
            <a:r>
              <a:rPr lang="en-US" dirty="0"/>
              <a:t>Filter Rows Based on condition:</a:t>
            </a:r>
          </a:p>
        </p:txBody>
      </p:sp>
      <p:pic>
        <p:nvPicPr>
          <p:cNvPr id="5" name="Content Placeholder 4">
            <a:extLst>
              <a:ext uri="{FF2B5EF4-FFF2-40B4-BE49-F238E27FC236}">
                <a16:creationId xmlns:a16="http://schemas.microsoft.com/office/drawing/2014/main" id="{F052FC7E-F1DC-EF66-4030-E52AB77384BC}"/>
              </a:ext>
            </a:extLst>
          </p:cNvPr>
          <p:cNvPicPr>
            <a:picLocks noGrp="1" noChangeAspect="1"/>
          </p:cNvPicPr>
          <p:nvPr>
            <p:ph idx="1"/>
          </p:nvPr>
        </p:nvPicPr>
        <p:blipFill>
          <a:blip r:embed="rId2"/>
          <a:stretch>
            <a:fillRect/>
          </a:stretch>
        </p:blipFill>
        <p:spPr>
          <a:xfrm>
            <a:off x="3333692" y="1782679"/>
            <a:ext cx="4381500" cy="876300"/>
          </a:xfrm>
        </p:spPr>
      </p:pic>
      <p:pic>
        <p:nvPicPr>
          <p:cNvPr id="7" name="Picture 6">
            <a:extLst>
              <a:ext uri="{FF2B5EF4-FFF2-40B4-BE49-F238E27FC236}">
                <a16:creationId xmlns:a16="http://schemas.microsoft.com/office/drawing/2014/main" id="{83DF0290-504E-4855-8BB8-628C0C15326B}"/>
              </a:ext>
            </a:extLst>
          </p:cNvPr>
          <p:cNvPicPr>
            <a:picLocks noChangeAspect="1"/>
          </p:cNvPicPr>
          <p:nvPr/>
        </p:nvPicPr>
        <p:blipFill>
          <a:blip r:embed="rId3"/>
          <a:stretch>
            <a:fillRect/>
          </a:stretch>
        </p:blipFill>
        <p:spPr>
          <a:xfrm>
            <a:off x="235719" y="2762248"/>
            <a:ext cx="11258550" cy="3219450"/>
          </a:xfrm>
          <a:prstGeom prst="rect">
            <a:avLst/>
          </a:prstGeom>
        </p:spPr>
      </p:pic>
    </p:spTree>
    <p:extLst>
      <p:ext uri="{BB962C8B-B14F-4D97-AF65-F5344CB8AC3E}">
        <p14:creationId xmlns:p14="http://schemas.microsoft.com/office/powerpoint/2010/main" val="3112777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60A8-0F3E-2E3D-3CF4-DA854324CCF7}"/>
              </a:ext>
            </a:extLst>
          </p:cNvPr>
          <p:cNvSpPr>
            <a:spLocks noGrp="1"/>
          </p:cNvSpPr>
          <p:nvPr>
            <p:ph type="title"/>
          </p:nvPr>
        </p:nvSpPr>
        <p:spPr>
          <a:xfrm>
            <a:off x="849760" y="876302"/>
            <a:ext cx="10427840" cy="451984"/>
          </a:xfrm>
        </p:spPr>
        <p:txBody>
          <a:bodyPr>
            <a:normAutofit fontScale="90000"/>
          </a:bodyPr>
          <a:lstStyle/>
          <a:p>
            <a:r>
              <a:rPr lang="en-US" dirty="0"/>
              <a:t>Sort column by Ascending Order</a:t>
            </a:r>
          </a:p>
        </p:txBody>
      </p:sp>
      <p:pic>
        <p:nvPicPr>
          <p:cNvPr id="5" name="Content Placeholder 4">
            <a:extLst>
              <a:ext uri="{FF2B5EF4-FFF2-40B4-BE49-F238E27FC236}">
                <a16:creationId xmlns:a16="http://schemas.microsoft.com/office/drawing/2014/main" id="{4D010095-F350-9F72-A8F7-0829EA1A4E54}"/>
              </a:ext>
            </a:extLst>
          </p:cNvPr>
          <p:cNvPicPr>
            <a:picLocks noGrp="1" noChangeAspect="1"/>
          </p:cNvPicPr>
          <p:nvPr>
            <p:ph idx="1"/>
          </p:nvPr>
        </p:nvPicPr>
        <p:blipFill>
          <a:blip r:embed="rId2"/>
          <a:stretch>
            <a:fillRect/>
          </a:stretch>
        </p:blipFill>
        <p:spPr>
          <a:xfrm>
            <a:off x="881856" y="3429000"/>
            <a:ext cx="10428287" cy="2684334"/>
          </a:xfrm>
        </p:spPr>
      </p:pic>
      <p:pic>
        <p:nvPicPr>
          <p:cNvPr id="7" name="Picture 6">
            <a:extLst>
              <a:ext uri="{FF2B5EF4-FFF2-40B4-BE49-F238E27FC236}">
                <a16:creationId xmlns:a16="http://schemas.microsoft.com/office/drawing/2014/main" id="{EF46DC5E-D4B3-7966-CCA0-E21A841B9B77}"/>
              </a:ext>
            </a:extLst>
          </p:cNvPr>
          <p:cNvPicPr>
            <a:picLocks noChangeAspect="1"/>
          </p:cNvPicPr>
          <p:nvPr/>
        </p:nvPicPr>
        <p:blipFill>
          <a:blip r:embed="rId3"/>
          <a:stretch>
            <a:fillRect/>
          </a:stretch>
        </p:blipFill>
        <p:spPr>
          <a:xfrm>
            <a:off x="3438524" y="2105827"/>
            <a:ext cx="5314950" cy="971550"/>
          </a:xfrm>
          <a:prstGeom prst="rect">
            <a:avLst/>
          </a:prstGeom>
        </p:spPr>
      </p:pic>
    </p:spTree>
    <p:extLst>
      <p:ext uri="{BB962C8B-B14F-4D97-AF65-F5344CB8AC3E}">
        <p14:creationId xmlns:p14="http://schemas.microsoft.com/office/powerpoint/2010/main" val="932885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0088-67CA-1640-3E53-922900B0E139}"/>
              </a:ext>
            </a:extLst>
          </p:cNvPr>
          <p:cNvSpPr>
            <a:spLocks noGrp="1"/>
          </p:cNvSpPr>
          <p:nvPr>
            <p:ph type="title"/>
          </p:nvPr>
        </p:nvSpPr>
        <p:spPr>
          <a:xfrm>
            <a:off x="303090" y="250660"/>
            <a:ext cx="10427840" cy="634864"/>
          </a:xfrm>
        </p:spPr>
        <p:txBody>
          <a:bodyPr>
            <a:normAutofit fontScale="90000"/>
          </a:bodyPr>
          <a:lstStyle/>
          <a:p>
            <a:r>
              <a:rPr lang="en-US" dirty="0"/>
              <a:t>Sort column by Descending Order</a:t>
            </a:r>
          </a:p>
        </p:txBody>
      </p:sp>
      <p:pic>
        <p:nvPicPr>
          <p:cNvPr id="5" name="Content Placeholder 4">
            <a:extLst>
              <a:ext uri="{FF2B5EF4-FFF2-40B4-BE49-F238E27FC236}">
                <a16:creationId xmlns:a16="http://schemas.microsoft.com/office/drawing/2014/main" id="{0AC773F5-0BDD-C3F9-528F-BE393F6F9D76}"/>
              </a:ext>
            </a:extLst>
          </p:cNvPr>
          <p:cNvPicPr>
            <a:picLocks noGrp="1" noChangeAspect="1"/>
          </p:cNvPicPr>
          <p:nvPr>
            <p:ph idx="1"/>
          </p:nvPr>
        </p:nvPicPr>
        <p:blipFill>
          <a:blip r:embed="rId2"/>
          <a:stretch>
            <a:fillRect/>
          </a:stretch>
        </p:blipFill>
        <p:spPr>
          <a:xfrm>
            <a:off x="3556800" y="1610601"/>
            <a:ext cx="4667250" cy="866775"/>
          </a:xfrm>
        </p:spPr>
      </p:pic>
      <p:pic>
        <p:nvPicPr>
          <p:cNvPr id="7" name="Picture 6">
            <a:extLst>
              <a:ext uri="{FF2B5EF4-FFF2-40B4-BE49-F238E27FC236}">
                <a16:creationId xmlns:a16="http://schemas.microsoft.com/office/drawing/2014/main" id="{4AA7AC9E-9B31-A6FD-8DBA-24678B256952}"/>
              </a:ext>
            </a:extLst>
          </p:cNvPr>
          <p:cNvPicPr>
            <a:picLocks noChangeAspect="1"/>
          </p:cNvPicPr>
          <p:nvPr/>
        </p:nvPicPr>
        <p:blipFill>
          <a:blip r:embed="rId3"/>
          <a:stretch>
            <a:fillRect/>
          </a:stretch>
        </p:blipFill>
        <p:spPr>
          <a:xfrm>
            <a:off x="495300" y="2650406"/>
            <a:ext cx="11201400" cy="2943225"/>
          </a:xfrm>
          <a:prstGeom prst="rect">
            <a:avLst/>
          </a:prstGeom>
        </p:spPr>
      </p:pic>
    </p:spTree>
    <p:extLst>
      <p:ext uri="{BB962C8B-B14F-4D97-AF65-F5344CB8AC3E}">
        <p14:creationId xmlns:p14="http://schemas.microsoft.com/office/powerpoint/2010/main" val="1138518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3551-725A-F8BC-5613-FD0CD8E95C5A}"/>
              </a:ext>
            </a:extLst>
          </p:cNvPr>
          <p:cNvSpPr>
            <a:spLocks noGrp="1"/>
          </p:cNvSpPr>
          <p:nvPr>
            <p:ph type="title"/>
          </p:nvPr>
        </p:nvSpPr>
        <p:spPr/>
        <p:txBody>
          <a:bodyPr/>
          <a:lstStyle/>
          <a:p>
            <a:r>
              <a:rPr lang="en-US" dirty="0"/>
              <a:t>Decision Tree</a:t>
            </a:r>
          </a:p>
        </p:txBody>
      </p:sp>
      <p:sp>
        <p:nvSpPr>
          <p:cNvPr id="3" name="Content Placeholder 2">
            <a:extLst>
              <a:ext uri="{FF2B5EF4-FFF2-40B4-BE49-F238E27FC236}">
                <a16:creationId xmlns:a16="http://schemas.microsoft.com/office/drawing/2014/main" id="{C58BE6B1-187E-B5D5-2C64-8E9AAD5A62FF}"/>
              </a:ext>
            </a:extLst>
          </p:cNvPr>
          <p:cNvSpPr>
            <a:spLocks noGrp="1"/>
          </p:cNvSpPr>
          <p:nvPr>
            <p:ph idx="1"/>
          </p:nvPr>
        </p:nvSpPr>
        <p:spPr/>
        <p:txBody>
          <a:bodyPr/>
          <a:lstStyle/>
          <a:p>
            <a:pPr algn="l">
              <a:buFont typeface="Arial" panose="020B0604020202020204" pitchFamily="34" charset="0"/>
              <a:buChar char="•"/>
            </a:pPr>
            <a:r>
              <a:rPr lang="en-US" b="0" i="0" dirty="0">
                <a:solidFill>
                  <a:schemeClr val="tx1"/>
                </a:solidFill>
                <a:effectLst/>
                <a:latin typeface="Söhne"/>
              </a:rPr>
              <a:t>Decision trees are hierarchical structures that represent a sequence of decisions based on features to predict the value of a target variable.</a:t>
            </a:r>
          </a:p>
          <a:p>
            <a:pPr algn="l">
              <a:buFont typeface="Arial" panose="020B0604020202020204" pitchFamily="34" charset="0"/>
              <a:buChar char="•"/>
            </a:pPr>
            <a:r>
              <a:rPr lang="en-US" b="0" i="0" dirty="0">
                <a:solidFill>
                  <a:schemeClr val="tx1"/>
                </a:solidFill>
                <a:effectLst/>
                <a:latin typeface="Söhne"/>
              </a:rPr>
              <a:t>They mimic human decision-making processes by partitioning the data into subsets based on the values of input features.</a:t>
            </a:r>
          </a:p>
          <a:p>
            <a:pPr algn="l">
              <a:buFont typeface="Arial" panose="020B0604020202020204" pitchFamily="34" charset="0"/>
              <a:buChar char="•"/>
            </a:pPr>
            <a:r>
              <a:rPr lang="en-US" b="0" i="0" dirty="0">
                <a:solidFill>
                  <a:schemeClr val="tx1"/>
                </a:solidFill>
                <a:effectLst/>
                <a:latin typeface="Söhne"/>
              </a:rPr>
              <a:t>Each internal node of the tree represents a decision based on a feature, and each leaf node represents the predicted outcome.</a:t>
            </a:r>
          </a:p>
          <a:p>
            <a:endParaRPr lang="en-US" dirty="0"/>
          </a:p>
        </p:txBody>
      </p:sp>
    </p:spTree>
    <p:extLst>
      <p:ext uri="{BB962C8B-B14F-4D97-AF65-F5344CB8AC3E}">
        <p14:creationId xmlns:p14="http://schemas.microsoft.com/office/powerpoint/2010/main" val="4285648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EB27A-0DF3-47CD-593B-8F4598526C58}"/>
              </a:ext>
            </a:extLst>
          </p:cNvPr>
          <p:cNvSpPr>
            <a:spLocks noGrp="1"/>
          </p:cNvSpPr>
          <p:nvPr>
            <p:ph type="title"/>
          </p:nvPr>
        </p:nvSpPr>
        <p:spPr>
          <a:xfrm>
            <a:off x="790514" y="800100"/>
            <a:ext cx="3945531" cy="1443597"/>
          </a:xfrm>
        </p:spPr>
        <p:txBody>
          <a:bodyPr anchor="b">
            <a:normAutofit/>
          </a:bodyPr>
          <a:lstStyle/>
          <a:p>
            <a:pPr algn="r">
              <a:lnSpc>
                <a:spcPct val="90000"/>
              </a:lnSpc>
            </a:pPr>
            <a:r>
              <a:rPr lang="en-US" sz="3700"/>
              <a:t>Steps for decision tree in knime</a:t>
            </a:r>
          </a:p>
        </p:txBody>
      </p:sp>
      <p:cxnSp>
        <p:nvCxnSpPr>
          <p:cNvPr id="10" name="Straight Connector 9">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0100" y="2589817"/>
            <a:ext cx="0" cy="3468083"/>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8CCE829-A814-8558-7299-36431FE03198}"/>
              </a:ext>
            </a:extLst>
          </p:cNvPr>
          <p:cNvSpPr>
            <a:spLocks noGrp="1"/>
          </p:cNvSpPr>
          <p:nvPr>
            <p:ph idx="1"/>
          </p:nvPr>
        </p:nvSpPr>
        <p:spPr>
          <a:xfrm>
            <a:off x="4822258" y="211756"/>
            <a:ext cx="6882061" cy="6497052"/>
          </a:xfrm>
        </p:spPr>
        <p:txBody>
          <a:bodyPr anchor="b">
            <a:normAutofit fontScale="92500" lnSpcReduction="20000"/>
          </a:bodyPr>
          <a:lstStyle/>
          <a:p>
            <a:pPr>
              <a:lnSpc>
                <a:spcPct val="110000"/>
              </a:lnSpc>
              <a:buFont typeface="+mj-lt"/>
              <a:buAutoNum type="arabicPeriod"/>
            </a:pPr>
            <a:r>
              <a:rPr lang="en-US" sz="1300" b="1" i="0" dirty="0">
                <a:effectLst/>
                <a:latin typeface="Söhne"/>
              </a:rPr>
              <a:t>Data Import:</a:t>
            </a:r>
            <a:r>
              <a:rPr lang="en-US" sz="1300" b="0" i="0" dirty="0">
                <a:effectLst/>
                <a:latin typeface="Söhne"/>
              </a:rPr>
              <a:t> Start by importing your dataset into KNIME using the appropriate nodes for your data format (e.g., CSV Reader for CSV files, Database Reader for databases).</a:t>
            </a:r>
          </a:p>
          <a:p>
            <a:pPr>
              <a:lnSpc>
                <a:spcPct val="110000"/>
              </a:lnSpc>
              <a:buFont typeface="+mj-lt"/>
              <a:buAutoNum type="arabicPeriod"/>
            </a:pPr>
            <a:r>
              <a:rPr lang="en-US" sz="1300" b="1" i="0" dirty="0">
                <a:effectLst/>
                <a:latin typeface="Söhne"/>
              </a:rPr>
              <a:t>Data Preprocessing:</a:t>
            </a:r>
            <a:r>
              <a:rPr lang="en-US" sz="1300" b="0" i="0" dirty="0">
                <a:effectLst/>
                <a:latin typeface="Söhne"/>
              </a:rPr>
              <a:t> Perform any necessary preprocessing steps on your data to clean, transform, and prepare it for modeling. This may include handling missing values, encoding categorical variables, and scaling numerical features.</a:t>
            </a:r>
          </a:p>
          <a:p>
            <a:pPr>
              <a:lnSpc>
                <a:spcPct val="110000"/>
              </a:lnSpc>
              <a:buFont typeface="+mj-lt"/>
              <a:buAutoNum type="arabicPeriod"/>
            </a:pPr>
            <a:r>
              <a:rPr lang="en-US" sz="1300" b="1" i="0" dirty="0">
                <a:effectLst/>
                <a:latin typeface="Söhne"/>
              </a:rPr>
              <a:t>Decision Tree Learner Node:</a:t>
            </a:r>
            <a:r>
              <a:rPr lang="en-US" sz="1300" b="0" i="0" dirty="0">
                <a:effectLst/>
                <a:latin typeface="Söhne"/>
              </a:rPr>
              <a:t> Drag and drop a "Decision Tree Learner" node from the "Modeling" category onto the workflow canvas. This node is responsible for training the decision tree model on your dataset.</a:t>
            </a:r>
          </a:p>
          <a:p>
            <a:pPr>
              <a:lnSpc>
                <a:spcPct val="110000"/>
              </a:lnSpc>
              <a:buFont typeface="+mj-lt"/>
              <a:buAutoNum type="arabicPeriod"/>
            </a:pPr>
            <a:r>
              <a:rPr lang="en-US" sz="1300" b="1" i="0" dirty="0">
                <a:effectLst/>
                <a:latin typeface="Söhne"/>
              </a:rPr>
              <a:t>Configuration:</a:t>
            </a:r>
            <a:r>
              <a:rPr lang="en-US" sz="1300" b="0" i="0" dirty="0">
                <a:effectLst/>
                <a:latin typeface="Söhne"/>
              </a:rPr>
              <a:t> Double-click on the Decision Tree Learner node to configure its settings. Here, you can specify the target column (the variable you want to predict) and any optional parameters for tree construction, such as maximum depth, minimum node size, or pruning options.</a:t>
            </a:r>
          </a:p>
          <a:p>
            <a:pPr>
              <a:lnSpc>
                <a:spcPct val="110000"/>
              </a:lnSpc>
              <a:buFont typeface="+mj-lt"/>
              <a:buAutoNum type="arabicPeriod"/>
            </a:pPr>
            <a:r>
              <a:rPr lang="en-US" sz="1300" b="1" i="0" dirty="0">
                <a:effectLst/>
                <a:latin typeface="Söhne"/>
              </a:rPr>
              <a:t>Data Splitting:</a:t>
            </a:r>
            <a:r>
              <a:rPr lang="en-US" sz="1300" b="0" i="0" dirty="0">
                <a:effectLst/>
                <a:latin typeface="Söhne"/>
              </a:rPr>
              <a:t> Optionally, you may want to split your dataset into training and testing subsets to evaluate the performance of the decision tree model. Use nodes like "Partitioning" or "Partitioning (Train/Validate/Test)" to split the data accordingly.</a:t>
            </a:r>
          </a:p>
          <a:p>
            <a:pPr>
              <a:lnSpc>
                <a:spcPct val="110000"/>
              </a:lnSpc>
              <a:buFont typeface="+mj-lt"/>
              <a:buAutoNum type="arabicPeriod"/>
            </a:pPr>
            <a:r>
              <a:rPr lang="en-US" sz="1300" b="1" i="0" dirty="0">
                <a:effectLst/>
                <a:latin typeface="Söhne"/>
              </a:rPr>
              <a:t>Model Application:</a:t>
            </a:r>
            <a:r>
              <a:rPr lang="en-US" sz="1300" b="0" i="0" dirty="0">
                <a:effectLst/>
                <a:latin typeface="Söhne"/>
              </a:rPr>
              <a:t> Connect the output port of the Decision Tree Learner node to a "Decision Tree Predictor" node, which applies the trained model to new data. If you split your dataset, connect the testing subset to the Decision Tree Predictor node to make predictions on unseen data.</a:t>
            </a:r>
          </a:p>
          <a:p>
            <a:pPr>
              <a:lnSpc>
                <a:spcPct val="110000"/>
              </a:lnSpc>
              <a:buFont typeface="+mj-lt"/>
              <a:buAutoNum type="arabicPeriod"/>
            </a:pPr>
            <a:r>
              <a:rPr lang="en-US" sz="1300" b="1" i="0" dirty="0">
                <a:effectLst/>
                <a:latin typeface="Söhne"/>
              </a:rPr>
              <a:t>Evaluation:</a:t>
            </a:r>
            <a:r>
              <a:rPr lang="en-US" sz="1300" b="0" i="0" dirty="0">
                <a:effectLst/>
                <a:latin typeface="Söhne"/>
              </a:rPr>
              <a:t> Use evaluation nodes such as "Scorer" or "ROC Curve" to assess the performance of the decision tree model. These nodes calculate metrics like accuracy, precision, recall, and area under the curve (AUC) to evaluate how well the model generalizes to new data.</a:t>
            </a:r>
          </a:p>
          <a:p>
            <a:pPr>
              <a:lnSpc>
                <a:spcPct val="110000"/>
              </a:lnSpc>
              <a:buFont typeface="+mj-lt"/>
              <a:buAutoNum type="arabicPeriod"/>
            </a:pPr>
            <a:r>
              <a:rPr lang="en-US" sz="1300" b="1" i="0" dirty="0">
                <a:effectLst/>
                <a:latin typeface="Söhne"/>
              </a:rPr>
              <a:t>Visualization:</a:t>
            </a:r>
            <a:r>
              <a:rPr lang="en-US" sz="1300" b="0" i="0" dirty="0">
                <a:effectLst/>
                <a:latin typeface="Söhne"/>
              </a:rPr>
              <a:t> Visualize the decision tree structure using the "Decision Tree Viewer" node, which provides an interactive visualization of the tree's nodes, branches, and decision rules. This visualization helps interpret the model's decisions and understand its predictive behavior.</a:t>
            </a:r>
          </a:p>
          <a:p>
            <a:pPr>
              <a:lnSpc>
                <a:spcPct val="110000"/>
              </a:lnSpc>
              <a:buFont typeface="+mj-lt"/>
              <a:buAutoNum type="arabicPeriod"/>
            </a:pPr>
            <a:r>
              <a:rPr lang="en-US" sz="1300" b="1" i="0" dirty="0">
                <a:effectLst/>
                <a:latin typeface="Söhne"/>
              </a:rPr>
              <a:t>Further Analysis:</a:t>
            </a:r>
            <a:r>
              <a:rPr lang="en-US" sz="1300" b="0" i="0" dirty="0">
                <a:effectLst/>
                <a:latin typeface="Söhne"/>
              </a:rPr>
              <a:t> Depending on your analysis goals, you can perform additional tasks such as model optimization, feature selection, or ensemble modeling (e.g., random forests) to improve the performance of your decision tree model.</a:t>
            </a:r>
          </a:p>
          <a:p>
            <a:pPr>
              <a:lnSpc>
                <a:spcPct val="110000"/>
              </a:lnSpc>
              <a:buFont typeface="+mj-lt"/>
              <a:buAutoNum type="arabicPeriod"/>
            </a:pPr>
            <a:r>
              <a:rPr lang="en-US" sz="1300" b="1" i="0" dirty="0">
                <a:effectLst/>
                <a:latin typeface="Söhne"/>
              </a:rPr>
              <a:t>Execution:</a:t>
            </a:r>
            <a:r>
              <a:rPr lang="en-US" sz="1300" b="0" i="0" dirty="0">
                <a:effectLst/>
                <a:latin typeface="Söhne"/>
              </a:rPr>
              <a:t> Execute the workflow to run each node and generate results. KNIME provides various options for executing workflows locally or on remote servers, depending on your computing resources and requirements.</a:t>
            </a:r>
          </a:p>
          <a:p>
            <a:pPr>
              <a:lnSpc>
                <a:spcPct val="110000"/>
              </a:lnSpc>
            </a:pPr>
            <a:endParaRPr lang="en-US" sz="800" dirty="0"/>
          </a:p>
        </p:txBody>
      </p:sp>
    </p:spTree>
    <p:extLst>
      <p:ext uri="{BB962C8B-B14F-4D97-AF65-F5344CB8AC3E}">
        <p14:creationId xmlns:p14="http://schemas.microsoft.com/office/powerpoint/2010/main" val="2162551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1084E-8BC4-966F-9FC0-7BF763E738D5}"/>
              </a:ext>
            </a:extLst>
          </p:cNvPr>
          <p:cNvSpPr>
            <a:spLocks noGrp="1"/>
          </p:cNvSpPr>
          <p:nvPr>
            <p:ph type="title"/>
          </p:nvPr>
        </p:nvSpPr>
        <p:spPr>
          <a:xfrm>
            <a:off x="1975915" y="2177716"/>
            <a:ext cx="10427840" cy="1086056"/>
          </a:xfrm>
        </p:spPr>
        <p:txBody>
          <a:bodyPr>
            <a:normAutofit fontScale="90000"/>
          </a:bodyPr>
          <a:lstStyle/>
          <a:p>
            <a:r>
              <a:rPr lang="en-US" dirty="0"/>
              <a:t>Decision Tree Classification Using KNIME:</a:t>
            </a:r>
          </a:p>
        </p:txBody>
      </p:sp>
    </p:spTree>
    <p:extLst>
      <p:ext uri="{BB962C8B-B14F-4D97-AF65-F5344CB8AC3E}">
        <p14:creationId xmlns:p14="http://schemas.microsoft.com/office/powerpoint/2010/main" val="278734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B98EA-F07C-E923-6EAA-6988480874D8}"/>
              </a:ext>
            </a:extLst>
          </p:cNvPr>
          <p:cNvSpPr>
            <a:spLocks noGrp="1"/>
          </p:cNvSpPr>
          <p:nvPr>
            <p:ph type="title"/>
          </p:nvPr>
        </p:nvSpPr>
        <p:spPr>
          <a:xfrm>
            <a:off x="272244" y="350388"/>
            <a:ext cx="10427840" cy="538612"/>
          </a:xfrm>
        </p:spPr>
        <p:txBody>
          <a:bodyPr>
            <a:normAutofit fontScale="90000"/>
          </a:bodyPr>
          <a:lstStyle/>
          <a:p>
            <a:r>
              <a:rPr lang="en-US" dirty="0"/>
              <a:t>Decision Tree In KNIME:</a:t>
            </a:r>
          </a:p>
        </p:txBody>
      </p:sp>
      <p:pic>
        <p:nvPicPr>
          <p:cNvPr id="13" name="Picture 12">
            <a:extLst>
              <a:ext uri="{FF2B5EF4-FFF2-40B4-BE49-F238E27FC236}">
                <a16:creationId xmlns:a16="http://schemas.microsoft.com/office/drawing/2014/main" id="{D5F2BB4A-D6AF-40A2-125B-571241AEBDA0}"/>
              </a:ext>
            </a:extLst>
          </p:cNvPr>
          <p:cNvPicPr>
            <a:picLocks noChangeAspect="1"/>
          </p:cNvPicPr>
          <p:nvPr/>
        </p:nvPicPr>
        <p:blipFill>
          <a:blip r:embed="rId2"/>
          <a:stretch>
            <a:fillRect/>
          </a:stretch>
        </p:blipFill>
        <p:spPr>
          <a:xfrm>
            <a:off x="3157085" y="1219123"/>
            <a:ext cx="7717055" cy="4938339"/>
          </a:xfrm>
          <a:prstGeom prst="rect">
            <a:avLst/>
          </a:prstGeom>
        </p:spPr>
      </p:pic>
    </p:spTree>
    <p:extLst>
      <p:ext uri="{BB962C8B-B14F-4D97-AF65-F5344CB8AC3E}">
        <p14:creationId xmlns:p14="http://schemas.microsoft.com/office/powerpoint/2010/main" val="920417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C933-6397-07C8-8307-E52C9B72C68A}"/>
              </a:ext>
            </a:extLst>
          </p:cNvPr>
          <p:cNvSpPr>
            <a:spLocks noGrp="1"/>
          </p:cNvSpPr>
          <p:nvPr>
            <p:ph type="title"/>
          </p:nvPr>
        </p:nvSpPr>
        <p:spPr>
          <a:xfrm>
            <a:off x="503250" y="722298"/>
            <a:ext cx="10427840" cy="384607"/>
          </a:xfrm>
        </p:spPr>
        <p:txBody>
          <a:bodyPr>
            <a:normAutofit fontScale="90000"/>
          </a:bodyPr>
          <a:lstStyle/>
          <a:p>
            <a:r>
              <a:rPr lang="en-US" dirty="0"/>
              <a:t>Reading csv configuration:</a:t>
            </a:r>
          </a:p>
        </p:txBody>
      </p:sp>
      <p:pic>
        <p:nvPicPr>
          <p:cNvPr id="5" name="Content Placeholder 4">
            <a:extLst>
              <a:ext uri="{FF2B5EF4-FFF2-40B4-BE49-F238E27FC236}">
                <a16:creationId xmlns:a16="http://schemas.microsoft.com/office/drawing/2014/main" id="{12686375-BE0A-BE48-153A-22D6F0BE5CED}"/>
              </a:ext>
            </a:extLst>
          </p:cNvPr>
          <p:cNvPicPr>
            <a:picLocks noGrp="1" noChangeAspect="1"/>
          </p:cNvPicPr>
          <p:nvPr>
            <p:ph idx="1"/>
          </p:nvPr>
        </p:nvPicPr>
        <p:blipFill>
          <a:blip r:embed="rId2"/>
          <a:stretch>
            <a:fillRect/>
          </a:stretch>
        </p:blipFill>
        <p:spPr>
          <a:xfrm>
            <a:off x="3122954" y="1260909"/>
            <a:ext cx="8545038" cy="4605111"/>
          </a:xfrm>
        </p:spPr>
      </p:pic>
    </p:spTree>
    <p:extLst>
      <p:ext uri="{BB962C8B-B14F-4D97-AF65-F5344CB8AC3E}">
        <p14:creationId xmlns:p14="http://schemas.microsoft.com/office/powerpoint/2010/main" val="1363864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A9098-0451-BEB3-AAB1-063529393DEA}"/>
              </a:ext>
            </a:extLst>
          </p:cNvPr>
          <p:cNvSpPr>
            <a:spLocks noGrp="1"/>
          </p:cNvSpPr>
          <p:nvPr>
            <p:ph type="title"/>
          </p:nvPr>
        </p:nvSpPr>
        <p:spPr/>
        <p:txBody>
          <a:bodyPr/>
          <a:lstStyle/>
          <a:p>
            <a:r>
              <a:rPr lang="en-US" dirty="0"/>
              <a:t>Partitioning configuration:</a:t>
            </a:r>
          </a:p>
        </p:txBody>
      </p:sp>
      <p:pic>
        <p:nvPicPr>
          <p:cNvPr id="5" name="Content Placeholder 4">
            <a:extLst>
              <a:ext uri="{FF2B5EF4-FFF2-40B4-BE49-F238E27FC236}">
                <a16:creationId xmlns:a16="http://schemas.microsoft.com/office/drawing/2014/main" id="{2691D7A8-AEDD-D79D-69FF-0D2DE2D43EB8}"/>
              </a:ext>
            </a:extLst>
          </p:cNvPr>
          <p:cNvPicPr>
            <a:picLocks noGrp="1" noChangeAspect="1"/>
          </p:cNvPicPr>
          <p:nvPr>
            <p:ph idx="1"/>
          </p:nvPr>
        </p:nvPicPr>
        <p:blipFill>
          <a:blip r:embed="rId2"/>
          <a:stretch>
            <a:fillRect/>
          </a:stretch>
        </p:blipFill>
        <p:spPr>
          <a:xfrm>
            <a:off x="3640063" y="2065338"/>
            <a:ext cx="4846786" cy="3903662"/>
          </a:xfrm>
        </p:spPr>
      </p:pic>
    </p:spTree>
    <p:extLst>
      <p:ext uri="{BB962C8B-B14F-4D97-AF65-F5344CB8AC3E}">
        <p14:creationId xmlns:p14="http://schemas.microsoft.com/office/powerpoint/2010/main" val="1702508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7DF6-CD0C-05BF-971C-9A21B54756F8}"/>
              </a:ext>
            </a:extLst>
          </p:cNvPr>
          <p:cNvSpPr>
            <a:spLocks noGrp="1"/>
          </p:cNvSpPr>
          <p:nvPr>
            <p:ph type="title"/>
          </p:nvPr>
        </p:nvSpPr>
        <p:spPr/>
        <p:txBody>
          <a:bodyPr/>
          <a:lstStyle/>
          <a:p>
            <a:r>
              <a:rPr lang="en-US" dirty="0"/>
              <a:t>Color manager configuration:</a:t>
            </a:r>
          </a:p>
        </p:txBody>
      </p:sp>
      <p:pic>
        <p:nvPicPr>
          <p:cNvPr id="5" name="Content Placeholder 4">
            <a:extLst>
              <a:ext uri="{FF2B5EF4-FFF2-40B4-BE49-F238E27FC236}">
                <a16:creationId xmlns:a16="http://schemas.microsoft.com/office/drawing/2014/main" id="{A0AEE5C3-38D1-5D7B-10DE-AA53240F52EF}"/>
              </a:ext>
            </a:extLst>
          </p:cNvPr>
          <p:cNvPicPr>
            <a:picLocks noGrp="1" noChangeAspect="1"/>
          </p:cNvPicPr>
          <p:nvPr>
            <p:ph idx="1"/>
          </p:nvPr>
        </p:nvPicPr>
        <p:blipFill>
          <a:blip r:embed="rId2"/>
          <a:stretch>
            <a:fillRect/>
          </a:stretch>
        </p:blipFill>
        <p:spPr>
          <a:xfrm>
            <a:off x="4456988" y="2200092"/>
            <a:ext cx="4521972" cy="3903662"/>
          </a:xfrm>
        </p:spPr>
      </p:pic>
    </p:spTree>
    <p:extLst>
      <p:ext uri="{BB962C8B-B14F-4D97-AF65-F5344CB8AC3E}">
        <p14:creationId xmlns:p14="http://schemas.microsoft.com/office/powerpoint/2010/main" val="2640951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E8E097-D1FF-9B60-A200-0F4CFB9E3AB6}"/>
              </a:ext>
            </a:extLst>
          </p:cNvPr>
          <p:cNvSpPr>
            <a:spLocks noGrp="1"/>
          </p:cNvSpPr>
          <p:nvPr>
            <p:ph type="title"/>
          </p:nvPr>
        </p:nvSpPr>
        <p:spPr>
          <a:xfrm>
            <a:off x="784915" y="895441"/>
            <a:ext cx="6796985" cy="1553846"/>
          </a:xfrm>
        </p:spPr>
        <p:txBody>
          <a:bodyPr>
            <a:normAutofit/>
          </a:bodyPr>
          <a:lstStyle/>
          <a:p>
            <a:r>
              <a:rPr lang="en-US" b="1" i="0">
                <a:effectLst/>
                <a:latin typeface="Söhne"/>
              </a:rPr>
              <a:t> key steps in preprocessing:</a:t>
            </a:r>
            <a:endParaRPr lang="en-US"/>
          </a:p>
        </p:txBody>
      </p:sp>
      <p:cxnSp>
        <p:nvCxnSpPr>
          <p:cNvPr id="19" name="Straight Connector 18">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762794"/>
            <a:ext cx="0" cy="3292672"/>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DA540C-ABFB-620A-FF31-2215E5C061D3}"/>
              </a:ext>
            </a:extLst>
          </p:cNvPr>
          <p:cNvSpPr>
            <a:spLocks noGrp="1"/>
          </p:cNvSpPr>
          <p:nvPr>
            <p:ph idx="1"/>
          </p:nvPr>
        </p:nvSpPr>
        <p:spPr>
          <a:xfrm>
            <a:off x="1572638" y="2750172"/>
            <a:ext cx="6009262" cy="3388968"/>
          </a:xfrm>
        </p:spPr>
        <p:txBody>
          <a:bodyPr anchor="b">
            <a:normAutofit/>
          </a:bodyPr>
          <a:lstStyle/>
          <a:p>
            <a:pPr marL="0" indent="0">
              <a:lnSpc>
                <a:spcPct val="110000"/>
              </a:lnSpc>
              <a:buNone/>
            </a:pPr>
            <a:r>
              <a:rPr lang="en-US" sz="1400" b="1" i="0" dirty="0">
                <a:effectLst/>
                <a:latin typeface="Söhne"/>
              </a:rPr>
              <a:t>a) Data Cleaning:</a:t>
            </a:r>
            <a:r>
              <a:rPr lang="en-US" sz="1400" b="0" i="0" dirty="0">
                <a:effectLst/>
                <a:latin typeface="Söhne"/>
              </a:rPr>
              <a:t> This step involves identifying and correcting errors or inconsistencies in the data. It includes handling missing values, correcting errors, and removing outliers. </a:t>
            </a:r>
          </a:p>
          <a:p>
            <a:pPr marL="0" indent="0">
              <a:lnSpc>
                <a:spcPct val="110000"/>
              </a:lnSpc>
              <a:buNone/>
            </a:pPr>
            <a:r>
              <a:rPr lang="en-US" sz="1400" b="0" i="0" dirty="0">
                <a:effectLst/>
                <a:latin typeface="Söhne"/>
              </a:rPr>
              <a:t>b) </a:t>
            </a:r>
            <a:r>
              <a:rPr lang="en-US" sz="1400" b="1" i="0" dirty="0">
                <a:effectLst/>
                <a:latin typeface="Söhne"/>
              </a:rPr>
              <a:t>Data Transformation:</a:t>
            </a:r>
            <a:r>
              <a:rPr lang="en-US" sz="1400" b="0" i="0" dirty="0">
                <a:effectLst/>
                <a:latin typeface="Söhne"/>
              </a:rPr>
              <a:t> Data transformation techniques are used to convert the data into a format suitable for analysis. This may involve normalization, scaling, discretization, or encoding categorical variables. </a:t>
            </a:r>
          </a:p>
          <a:p>
            <a:pPr marL="0" indent="0">
              <a:lnSpc>
                <a:spcPct val="110000"/>
              </a:lnSpc>
              <a:buNone/>
            </a:pPr>
            <a:r>
              <a:rPr lang="en-US" sz="1400" b="0" i="0" dirty="0">
                <a:effectLst/>
                <a:latin typeface="Söhne"/>
              </a:rPr>
              <a:t>c) </a:t>
            </a:r>
            <a:r>
              <a:rPr lang="en-US" sz="1400" b="1" i="0" dirty="0">
                <a:effectLst/>
                <a:latin typeface="Söhne"/>
              </a:rPr>
              <a:t>Data Reduction:</a:t>
            </a:r>
            <a:r>
              <a:rPr lang="en-US" sz="1400" b="0" i="0" dirty="0">
                <a:effectLst/>
                <a:latin typeface="Söhne"/>
              </a:rPr>
              <a:t> Data reduction techniques are used to reduce the size of the dataset while preserving its integrity. This includes techniques such as feature selection, dimensionality reduction, and instance selection. </a:t>
            </a:r>
          </a:p>
          <a:p>
            <a:pPr marL="0" indent="0">
              <a:lnSpc>
                <a:spcPct val="110000"/>
              </a:lnSpc>
              <a:buNone/>
            </a:pPr>
            <a:r>
              <a:rPr lang="en-US" sz="1400" b="0" i="0" dirty="0">
                <a:effectLst/>
                <a:latin typeface="Söhne"/>
              </a:rPr>
              <a:t>d) </a:t>
            </a:r>
            <a:r>
              <a:rPr lang="en-US" sz="1400" b="1" i="0" dirty="0">
                <a:effectLst/>
                <a:latin typeface="Söhne"/>
              </a:rPr>
              <a:t>Data Integration:</a:t>
            </a:r>
            <a:r>
              <a:rPr lang="en-US" sz="1400" b="0" i="0" dirty="0">
                <a:effectLst/>
                <a:latin typeface="Söhne"/>
              </a:rPr>
              <a:t> Data integration involves combining data from multiple sources into a single, coherent dataset. This may involve resolving inconsistencies, merging datasets, and handling redundant information.</a:t>
            </a:r>
            <a:endParaRPr lang="en-US" sz="1400" dirty="0"/>
          </a:p>
        </p:txBody>
      </p:sp>
      <p:pic>
        <p:nvPicPr>
          <p:cNvPr id="7" name="Graphic 6" descr="Sync">
            <a:extLst>
              <a:ext uri="{FF2B5EF4-FFF2-40B4-BE49-F238E27FC236}">
                <a16:creationId xmlns:a16="http://schemas.microsoft.com/office/drawing/2014/main" id="{899F8478-EE14-43EA-C08E-83DBE367B7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5799" y="1969097"/>
            <a:ext cx="2993571" cy="2993571"/>
          </a:xfrm>
          <a:prstGeom prst="rect">
            <a:avLst/>
          </a:prstGeom>
        </p:spPr>
      </p:pic>
    </p:spTree>
    <p:extLst>
      <p:ext uri="{BB962C8B-B14F-4D97-AF65-F5344CB8AC3E}">
        <p14:creationId xmlns:p14="http://schemas.microsoft.com/office/powerpoint/2010/main" val="1389632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16DA7-9E75-5023-7E4A-5B5B417021CD}"/>
              </a:ext>
            </a:extLst>
          </p:cNvPr>
          <p:cNvSpPr>
            <a:spLocks noGrp="1"/>
          </p:cNvSpPr>
          <p:nvPr>
            <p:ph type="title"/>
          </p:nvPr>
        </p:nvSpPr>
        <p:spPr>
          <a:xfrm>
            <a:off x="1571655" y="2127586"/>
            <a:ext cx="10427840" cy="1086056"/>
          </a:xfrm>
        </p:spPr>
        <p:txBody>
          <a:bodyPr>
            <a:normAutofit fontScale="90000"/>
          </a:bodyPr>
          <a:lstStyle/>
          <a:p>
            <a:r>
              <a:rPr lang="en-US" dirty="0"/>
              <a:t>Decision tree </a:t>
            </a:r>
            <a:br>
              <a:rPr lang="en-US" dirty="0"/>
            </a:br>
            <a:r>
              <a:rPr lang="en-US" dirty="0"/>
              <a:t>learner configuration:</a:t>
            </a:r>
          </a:p>
        </p:txBody>
      </p:sp>
      <p:pic>
        <p:nvPicPr>
          <p:cNvPr id="5" name="Content Placeholder 4">
            <a:extLst>
              <a:ext uri="{FF2B5EF4-FFF2-40B4-BE49-F238E27FC236}">
                <a16:creationId xmlns:a16="http://schemas.microsoft.com/office/drawing/2014/main" id="{C8618454-22BA-2932-CEA3-C4E5B51BF011}"/>
              </a:ext>
            </a:extLst>
          </p:cNvPr>
          <p:cNvPicPr>
            <a:picLocks noGrp="1" noChangeAspect="1"/>
          </p:cNvPicPr>
          <p:nvPr>
            <p:ph idx="1"/>
          </p:nvPr>
        </p:nvPicPr>
        <p:blipFill>
          <a:blip r:embed="rId2"/>
          <a:stretch>
            <a:fillRect/>
          </a:stretch>
        </p:blipFill>
        <p:spPr>
          <a:xfrm>
            <a:off x="6891689" y="10526"/>
            <a:ext cx="5300312" cy="6784401"/>
          </a:xfrm>
        </p:spPr>
      </p:pic>
    </p:spTree>
    <p:extLst>
      <p:ext uri="{BB962C8B-B14F-4D97-AF65-F5344CB8AC3E}">
        <p14:creationId xmlns:p14="http://schemas.microsoft.com/office/powerpoint/2010/main" val="4192404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4ACD7-198D-4891-C693-86B9ADD885C6}"/>
              </a:ext>
            </a:extLst>
          </p:cNvPr>
          <p:cNvSpPr>
            <a:spLocks noGrp="1"/>
          </p:cNvSpPr>
          <p:nvPr>
            <p:ph type="title"/>
          </p:nvPr>
        </p:nvSpPr>
        <p:spPr>
          <a:xfrm>
            <a:off x="416624" y="366163"/>
            <a:ext cx="10427840" cy="625239"/>
          </a:xfrm>
        </p:spPr>
        <p:txBody>
          <a:bodyPr>
            <a:normAutofit fontScale="90000"/>
          </a:bodyPr>
          <a:lstStyle/>
          <a:p>
            <a:r>
              <a:rPr lang="en-US" dirty="0"/>
              <a:t>Decision tree predictor configuration:</a:t>
            </a:r>
          </a:p>
        </p:txBody>
      </p:sp>
      <p:pic>
        <p:nvPicPr>
          <p:cNvPr id="5" name="Content Placeholder 4">
            <a:extLst>
              <a:ext uri="{FF2B5EF4-FFF2-40B4-BE49-F238E27FC236}">
                <a16:creationId xmlns:a16="http://schemas.microsoft.com/office/drawing/2014/main" id="{6377BE4A-E877-A350-583B-61F51FF11100}"/>
              </a:ext>
            </a:extLst>
          </p:cNvPr>
          <p:cNvPicPr>
            <a:picLocks noGrp="1" noChangeAspect="1"/>
          </p:cNvPicPr>
          <p:nvPr>
            <p:ph idx="1"/>
          </p:nvPr>
        </p:nvPicPr>
        <p:blipFill>
          <a:blip r:embed="rId2"/>
          <a:stretch>
            <a:fillRect/>
          </a:stretch>
        </p:blipFill>
        <p:spPr>
          <a:xfrm>
            <a:off x="2271562" y="1370239"/>
            <a:ext cx="6891757" cy="4611459"/>
          </a:xfrm>
        </p:spPr>
      </p:pic>
    </p:spTree>
    <p:extLst>
      <p:ext uri="{BB962C8B-B14F-4D97-AF65-F5344CB8AC3E}">
        <p14:creationId xmlns:p14="http://schemas.microsoft.com/office/powerpoint/2010/main" val="3486544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DA2A9-6857-7BF1-83F0-3D2DE556BE4E}"/>
              </a:ext>
            </a:extLst>
          </p:cNvPr>
          <p:cNvSpPr>
            <a:spLocks noGrp="1"/>
          </p:cNvSpPr>
          <p:nvPr>
            <p:ph type="title"/>
          </p:nvPr>
        </p:nvSpPr>
        <p:spPr/>
        <p:txBody>
          <a:bodyPr/>
          <a:lstStyle/>
          <a:p>
            <a:r>
              <a:rPr lang="en-US" dirty="0"/>
              <a:t>Scorer configuration:</a:t>
            </a:r>
          </a:p>
        </p:txBody>
      </p:sp>
      <p:pic>
        <p:nvPicPr>
          <p:cNvPr id="5" name="Content Placeholder 4">
            <a:extLst>
              <a:ext uri="{FF2B5EF4-FFF2-40B4-BE49-F238E27FC236}">
                <a16:creationId xmlns:a16="http://schemas.microsoft.com/office/drawing/2014/main" id="{7364CD19-5A6E-D0E5-037F-ABD110630ADF}"/>
              </a:ext>
            </a:extLst>
          </p:cNvPr>
          <p:cNvPicPr>
            <a:picLocks noGrp="1" noChangeAspect="1"/>
          </p:cNvPicPr>
          <p:nvPr>
            <p:ph idx="1"/>
          </p:nvPr>
        </p:nvPicPr>
        <p:blipFill>
          <a:blip r:embed="rId2"/>
          <a:stretch>
            <a:fillRect/>
          </a:stretch>
        </p:blipFill>
        <p:spPr>
          <a:xfrm>
            <a:off x="5330778" y="1962358"/>
            <a:ext cx="4545440" cy="3903662"/>
          </a:xfrm>
        </p:spPr>
      </p:pic>
    </p:spTree>
    <p:extLst>
      <p:ext uri="{BB962C8B-B14F-4D97-AF65-F5344CB8AC3E}">
        <p14:creationId xmlns:p14="http://schemas.microsoft.com/office/powerpoint/2010/main" val="308015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B77516-6808-1B50-6596-537E914FDD89}"/>
              </a:ext>
            </a:extLst>
          </p:cNvPr>
          <p:cNvSpPr>
            <a:spLocks noGrp="1"/>
          </p:cNvSpPr>
          <p:nvPr>
            <p:ph type="title"/>
          </p:nvPr>
        </p:nvSpPr>
        <p:spPr>
          <a:xfrm>
            <a:off x="6722707" y="895440"/>
            <a:ext cx="4554894" cy="2166415"/>
          </a:xfrm>
        </p:spPr>
        <p:txBody>
          <a:bodyPr>
            <a:normAutofit/>
          </a:bodyPr>
          <a:lstStyle/>
          <a:p>
            <a:r>
              <a:rPr lang="en-US" dirty="0"/>
              <a:t>Decision tree</a:t>
            </a:r>
          </a:p>
        </p:txBody>
      </p:sp>
      <p:pic>
        <p:nvPicPr>
          <p:cNvPr id="5" name="Content Placeholder 4">
            <a:extLst>
              <a:ext uri="{FF2B5EF4-FFF2-40B4-BE49-F238E27FC236}">
                <a16:creationId xmlns:a16="http://schemas.microsoft.com/office/drawing/2014/main" id="{72E32572-0084-3492-7F13-69EF078CAF94}"/>
              </a:ext>
            </a:extLst>
          </p:cNvPr>
          <p:cNvPicPr>
            <a:picLocks noChangeAspect="1"/>
          </p:cNvPicPr>
          <p:nvPr/>
        </p:nvPicPr>
        <p:blipFill>
          <a:blip r:embed="rId2"/>
          <a:stretch>
            <a:fillRect/>
          </a:stretch>
        </p:blipFill>
        <p:spPr>
          <a:xfrm>
            <a:off x="73942" y="10646"/>
            <a:ext cx="5499084" cy="6768105"/>
          </a:xfrm>
          <a:prstGeom prst="rect">
            <a:avLst/>
          </a:prstGeom>
        </p:spPr>
      </p:pic>
      <p:cxnSp>
        <p:nvCxnSpPr>
          <p:cNvPr id="17" name="Straight Connector 16">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56765" y="3429000"/>
            <a:ext cx="0" cy="2629328"/>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113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14806-750A-3756-D64A-09E121F55503}"/>
              </a:ext>
            </a:extLst>
          </p:cNvPr>
          <p:cNvSpPr>
            <a:spLocks noGrp="1"/>
          </p:cNvSpPr>
          <p:nvPr>
            <p:ph type="title"/>
          </p:nvPr>
        </p:nvSpPr>
        <p:spPr/>
        <p:txBody>
          <a:bodyPr/>
          <a:lstStyle/>
          <a:p>
            <a:r>
              <a:rPr lang="en-US" dirty="0"/>
              <a:t>Model Accuracy:</a:t>
            </a:r>
          </a:p>
        </p:txBody>
      </p:sp>
      <p:pic>
        <p:nvPicPr>
          <p:cNvPr id="5" name="Content Placeholder 4">
            <a:extLst>
              <a:ext uri="{FF2B5EF4-FFF2-40B4-BE49-F238E27FC236}">
                <a16:creationId xmlns:a16="http://schemas.microsoft.com/office/drawing/2014/main" id="{28C93C4F-26CC-71AB-8CCD-28FDE111CE97}"/>
              </a:ext>
            </a:extLst>
          </p:cNvPr>
          <p:cNvPicPr>
            <a:picLocks noGrp="1" noChangeAspect="1"/>
          </p:cNvPicPr>
          <p:nvPr>
            <p:ph idx="1"/>
          </p:nvPr>
        </p:nvPicPr>
        <p:blipFill>
          <a:blip r:embed="rId2"/>
          <a:stretch>
            <a:fillRect/>
          </a:stretch>
        </p:blipFill>
        <p:spPr>
          <a:xfrm>
            <a:off x="6487428" y="415800"/>
            <a:ext cx="4485278" cy="5511061"/>
          </a:xfrm>
        </p:spPr>
      </p:pic>
    </p:spTree>
    <p:extLst>
      <p:ext uri="{BB962C8B-B14F-4D97-AF65-F5344CB8AC3E}">
        <p14:creationId xmlns:p14="http://schemas.microsoft.com/office/powerpoint/2010/main" val="1155688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78FA8-6F82-893A-80CA-8102FB5755D7}"/>
              </a:ext>
            </a:extLst>
          </p:cNvPr>
          <p:cNvSpPr>
            <a:spLocks noGrp="1"/>
          </p:cNvSpPr>
          <p:nvPr>
            <p:ph type="title"/>
          </p:nvPr>
        </p:nvSpPr>
        <p:spPr/>
        <p:txBody>
          <a:bodyPr/>
          <a:lstStyle/>
          <a:p>
            <a:r>
              <a:rPr lang="en-US" dirty="0"/>
              <a:t>Report:</a:t>
            </a:r>
          </a:p>
        </p:txBody>
      </p:sp>
      <p:pic>
        <p:nvPicPr>
          <p:cNvPr id="5" name="Content Placeholder 4">
            <a:extLst>
              <a:ext uri="{FF2B5EF4-FFF2-40B4-BE49-F238E27FC236}">
                <a16:creationId xmlns:a16="http://schemas.microsoft.com/office/drawing/2014/main" id="{9CB214B3-3B86-741A-CBF5-4C537D766EB5}"/>
              </a:ext>
            </a:extLst>
          </p:cNvPr>
          <p:cNvPicPr>
            <a:picLocks noGrp="1" noChangeAspect="1"/>
          </p:cNvPicPr>
          <p:nvPr>
            <p:ph idx="1"/>
          </p:nvPr>
        </p:nvPicPr>
        <p:blipFill>
          <a:blip r:embed="rId2"/>
          <a:stretch>
            <a:fillRect/>
          </a:stretch>
        </p:blipFill>
        <p:spPr>
          <a:xfrm>
            <a:off x="2129855" y="2400300"/>
            <a:ext cx="7867650" cy="1028700"/>
          </a:xfrm>
        </p:spPr>
      </p:pic>
    </p:spTree>
    <p:extLst>
      <p:ext uri="{BB962C8B-B14F-4D97-AF65-F5344CB8AC3E}">
        <p14:creationId xmlns:p14="http://schemas.microsoft.com/office/powerpoint/2010/main" val="843579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F4F1B1F-38C9-4BA3-8793-E2B6FC978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adlock on computer motherboard">
            <a:extLst>
              <a:ext uri="{FF2B5EF4-FFF2-40B4-BE49-F238E27FC236}">
                <a16:creationId xmlns:a16="http://schemas.microsoft.com/office/drawing/2014/main" id="{12B53CA7-833A-2692-D5C2-DC854BDB2E16}"/>
              </a:ext>
            </a:extLst>
          </p:cNvPr>
          <p:cNvPicPr>
            <a:picLocks noChangeAspect="1"/>
          </p:cNvPicPr>
          <p:nvPr/>
        </p:nvPicPr>
        <p:blipFill rotWithShape="1">
          <a:blip r:embed="rId2">
            <a:alphaModFix amt="40000"/>
          </a:blip>
          <a:srcRect b="15730"/>
          <a:stretch/>
        </p:blipFill>
        <p:spPr>
          <a:xfrm>
            <a:off x="6822" y="10"/>
            <a:ext cx="12191999" cy="6857990"/>
          </a:xfrm>
          <a:prstGeom prst="rect">
            <a:avLst/>
          </a:prstGeom>
        </p:spPr>
      </p:pic>
      <p:sp>
        <p:nvSpPr>
          <p:cNvPr id="4" name="Title 1">
            <a:extLst>
              <a:ext uri="{FF2B5EF4-FFF2-40B4-BE49-F238E27FC236}">
                <a16:creationId xmlns:a16="http://schemas.microsoft.com/office/drawing/2014/main" id="{5D3F5287-540B-C5A5-43AE-191770A3EE12}"/>
              </a:ext>
            </a:extLst>
          </p:cNvPr>
          <p:cNvSpPr>
            <a:spLocks noGrp="1"/>
          </p:cNvSpPr>
          <p:nvPr>
            <p:ph type="title"/>
          </p:nvPr>
        </p:nvSpPr>
        <p:spPr>
          <a:xfrm>
            <a:off x="2976201" y="4580550"/>
            <a:ext cx="6962052" cy="1884207"/>
          </a:xfrm>
        </p:spPr>
        <p:txBody>
          <a:bodyPr vert="horz" lIns="91440" tIns="45720" rIns="91440" bIns="45720" rtlCol="0" anchor="b">
            <a:normAutofit/>
          </a:bodyPr>
          <a:lstStyle/>
          <a:p>
            <a:pPr algn="ctr"/>
            <a:r>
              <a:rPr lang="en-US" sz="4800" dirty="0">
                <a:solidFill>
                  <a:srgbClr val="FFFFFF"/>
                </a:solidFill>
              </a:rPr>
              <a:t>Decision Tree Classification Using Code:</a:t>
            </a:r>
          </a:p>
        </p:txBody>
      </p:sp>
      <p:cxnSp>
        <p:nvCxnSpPr>
          <p:cNvPr id="14" name="Straight Connector 13">
            <a:extLst>
              <a:ext uri="{FF2B5EF4-FFF2-40B4-BE49-F238E27FC236}">
                <a16:creationId xmlns:a16="http://schemas.microsoft.com/office/drawing/2014/main" id="{6B5C80BC-C547-4FD8-9B68-6A9207F085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1557" y="3481804"/>
            <a:ext cx="0" cy="13107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149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4C722-2E94-661A-3179-824FDBB81C45}"/>
              </a:ext>
            </a:extLst>
          </p:cNvPr>
          <p:cNvSpPr>
            <a:spLocks noGrp="1"/>
          </p:cNvSpPr>
          <p:nvPr>
            <p:ph type="title"/>
          </p:nvPr>
        </p:nvSpPr>
        <p:spPr/>
        <p:txBody>
          <a:bodyPr/>
          <a:lstStyle/>
          <a:p>
            <a:r>
              <a:rPr lang="en-US" dirty="0"/>
              <a:t>Step 1 : Import Necessary Libraries:</a:t>
            </a:r>
          </a:p>
        </p:txBody>
      </p:sp>
      <p:pic>
        <p:nvPicPr>
          <p:cNvPr id="5" name="Picture 4">
            <a:extLst>
              <a:ext uri="{FF2B5EF4-FFF2-40B4-BE49-F238E27FC236}">
                <a16:creationId xmlns:a16="http://schemas.microsoft.com/office/drawing/2014/main" id="{729C013C-6C3F-80FC-6597-DD3DDBE6E044}"/>
              </a:ext>
            </a:extLst>
          </p:cNvPr>
          <p:cNvPicPr>
            <a:picLocks noChangeAspect="1"/>
          </p:cNvPicPr>
          <p:nvPr/>
        </p:nvPicPr>
        <p:blipFill>
          <a:blip r:embed="rId2"/>
          <a:stretch>
            <a:fillRect/>
          </a:stretch>
        </p:blipFill>
        <p:spPr>
          <a:xfrm>
            <a:off x="2462212" y="2967037"/>
            <a:ext cx="7267575" cy="923925"/>
          </a:xfrm>
          <a:prstGeom prst="rect">
            <a:avLst/>
          </a:prstGeom>
        </p:spPr>
      </p:pic>
    </p:spTree>
    <p:extLst>
      <p:ext uri="{BB962C8B-B14F-4D97-AF65-F5344CB8AC3E}">
        <p14:creationId xmlns:p14="http://schemas.microsoft.com/office/powerpoint/2010/main" val="3596087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4C722-2E94-661A-3179-824FDBB81C45}"/>
              </a:ext>
            </a:extLst>
          </p:cNvPr>
          <p:cNvSpPr>
            <a:spLocks noGrp="1"/>
          </p:cNvSpPr>
          <p:nvPr>
            <p:ph type="title"/>
          </p:nvPr>
        </p:nvSpPr>
        <p:spPr>
          <a:xfrm>
            <a:off x="503251" y="202533"/>
            <a:ext cx="10427840" cy="644490"/>
          </a:xfrm>
        </p:spPr>
        <p:txBody>
          <a:bodyPr>
            <a:normAutofit fontScale="90000"/>
          </a:bodyPr>
          <a:lstStyle/>
          <a:p>
            <a:r>
              <a:rPr lang="en-US" dirty="0"/>
              <a:t>Step 2 : Read CSV</a:t>
            </a:r>
          </a:p>
        </p:txBody>
      </p:sp>
      <p:pic>
        <p:nvPicPr>
          <p:cNvPr id="4" name="Picture 3">
            <a:extLst>
              <a:ext uri="{FF2B5EF4-FFF2-40B4-BE49-F238E27FC236}">
                <a16:creationId xmlns:a16="http://schemas.microsoft.com/office/drawing/2014/main" id="{8F63B328-99E2-341E-D8A7-3170D47803FA}"/>
              </a:ext>
            </a:extLst>
          </p:cNvPr>
          <p:cNvPicPr>
            <a:picLocks noChangeAspect="1"/>
          </p:cNvPicPr>
          <p:nvPr/>
        </p:nvPicPr>
        <p:blipFill>
          <a:blip r:embed="rId2"/>
          <a:stretch>
            <a:fillRect/>
          </a:stretch>
        </p:blipFill>
        <p:spPr>
          <a:xfrm>
            <a:off x="1720416" y="1211078"/>
            <a:ext cx="9210675" cy="4705350"/>
          </a:xfrm>
          <a:prstGeom prst="rect">
            <a:avLst/>
          </a:prstGeom>
        </p:spPr>
      </p:pic>
    </p:spTree>
    <p:extLst>
      <p:ext uri="{BB962C8B-B14F-4D97-AF65-F5344CB8AC3E}">
        <p14:creationId xmlns:p14="http://schemas.microsoft.com/office/powerpoint/2010/main" val="2051119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4C722-2E94-661A-3179-824FDBB81C45}"/>
              </a:ext>
            </a:extLst>
          </p:cNvPr>
          <p:cNvSpPr>
            <a:spLocks noGrp="1"/>
          </p:cNvSpPr>
          <p:nvPr>
            <p:ph type="title"/>
          </p:nvPr>
        </p:nvSpPr>
        <p:spPr/>
        <p:txBody>
          <a:bodyPr>
            <a:normAutofit fontScale="90000"/>
          </a:bodyPr>
          <a:lstStyle/>
          <a:p>
            <a:r>
              <a:rPr lang="en-US" dirty="0"/>
              <a:t>Step 3 : Check Columns for Feature Selection</a:t>
            </a:r>
          </a:p>
        </p:txBody>
      </p:sp>
      <p:pic>
        <p:nvPicPr>
          <p:cNvPr id="4" name="Picture 3">
            <a:extLst>
              <a:ext uri="{FF2B5EF4-FFF2-40B4-BE49-F238E27FC236}">
                <a16:creationId xmlns:a16="http://schemas.microsoft.com/office/drawing/2014/main" id="{DBD9618C-2792-0392-6C94-B289121537F6}"/>
              </a:ext>
            </a:extLst>
          </p:cNvPr>
          <p:cNvPicPr>
            <a:picLocks noChangeAspect="1"/>
          </p:cNvPicPr>
          <p:nvPr/>
        </p:nvPicPr>
        <p:blipFill>
          <a:blip r:embed="rId2"/>
          <a:stretch>
            <a:fillRect/>
          </a:stretch>
        </p:blipFill>
        <p:spPr>
          <a:xfrm>
            <a:off x="3276600" y="2924175"/>
            <a:ext cx="5638800" cy="1009650"/>
          </a:xfrm>
          <a:prstGeom prst="rect">
            <a:avLst/>
          </a:prstGeom>
        </p:spPr>
      </p:pic>
    </p:spTree>
    <p:extLst>
      <p:ext uri="{BB962C8B-B14F-4D97-AF65-F5344CB8AC3E}">
        <p14:creationId xmlns:p14="http://schemas.microsoft.com/office/powerpoint/2010/main" val="487808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03201A-7956-C9ED-5E9E-8F03D93411D7}"/>
              </a:ext>
            </a:extLst>
          </p:cNvPr>
          <p:cNvSpPr>
            <a:spLocks noGrp="1"/>
          </p:cNvSpPr>
          <p:nvPr>
            <p:ph type="title"/>
          </p:nvPr>
        </p:nvSpPr>
        <p:spPr>
          <a:xfrm>
            <a:off x="5152238" y="895440"/>
            <a:ext cx="6125361" cy="1560083"/>
          </a:xfrm>
        </p:spPr>
        <p:txBody>
          <a:bodyPr>
            <a:normAutofit/>
          </a:bodyPr>
          <a:lstStyle/>
          <a:p>
            <a:r>
              <a:rPr lang="en-US" dirty="0"/>
              <a:t>Importance of Preprocessing:</a:t>
            </a:r>
          </a:p>
        </p:txBody>
      </p:sp>
      <p:pic>
        <p:nvPicPr>
          <p:cNvPr id="5" name="Picture 4" descr="Digital financial graph">
            <a:extLst>
              <a:ext uri="{FF2B5EF4-FFF2-40B4-BE49-F238E27FC236}">
                <a16:creationId xmlns:a16="http://schemas.microsoft.com/office/drawing/2014/main" id="{D7927FB6-9915-17A7-5843-836D203C0D8B}"/>
              </a:ext>
            </a:extLst>
          </p:cNvPr>
          <p:cNvPicPr>
            <a:picLocks noChangeAspect="1"/>
          </p:cNvPicPr>
          <p:nvPr/>
        </p:nvPicPr>
        <p:blipFill rotWithShape="1">
          <a:blip r:embed="rId2"/>
          <a:srcRect l="38782" r="23497" b="1"/>
          <a:stretch/>
        </p:blipFill>
        <p:spPr>
          <a:xfrm>
            <a:off x="1" y="-16591"/>
            <a:ext cx="4610100" cy="6874591"/>
          </a:xfrm>
          <a:prstGeom prst="rect">
            <a:avLst/>
          </a:prstGeom>
        </p:spPr>
      </p:pic>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33DC938-0BF9-B511-FE4B-BCDC8FE0FB8D}"/>
              </a:ext>
            </a:extLst>
          </p:cNvPr>
          <p:cNvSpPr>
            <a:spLocks noGrp="1"/>
          </p:cNvSpPr>
          <p:nvPr>
            <p:ph idx="1"/>
          </p:nvPr>
        </p:nvSpPr>
        <p:spPr>
          <a:xfrm>
            <a:off x="5974717" y="2753546"/>
            <a:ext cx="5302882" cy="3494854"/>
          </a:xfrm>
        </p:spPr>
        <p:txBody>
          <a:bodyPr anchor="t">
            <a:normAutofit/>
          </a:bodyPr>
          <a:lstStyle/>
          <a:p>
            <a:pPr marL="0" indent="0">
              <a:lnSpc>
                <a:spcPct val="110000"/>
              </a:lnSpc>
              <a:buNone/>
            </a:pPr>
            <a:r>
              <a:rPr lang="en-US" sz="1400" b="1" i="0">
                <a:effectLst/>
                <a:latin typeface="Söhne"/>
              </a:rPr>
              <a:t>a) Improves Data Quality:</a:t>
            </a:r>
            <a:r>
              <a:rPr lang="en-US" sz="1400" b="0" i="0">
                <a:effectLst/>
                <a:latin typeface="Söhne"/>
              </a:rPr>
              <a:t> Preprocessing helps improve the quality of the data by removing errors, inconsistencies, and irrelevant information. </a:t>
            </a:r>
          </a:p>
          <a:p>
            <a:pPr marL="0" indent="0">
              <a:lnSpc>
                <a:spcPct val="110000"/>
              </a:lnSpc>
              <a:buNone/>
            </a:pPr>
            <a:r>
              <a:rPr lang="en-US" sz="1400" b="0" i="0">
                <a:effectLst/>
                <a:latin typeface="Söhne"/>
              </a:rPr>
              <a:t>b) </a:t>
            </a:r>
            <a:r>
              <a:rPr lang="en-US" sz="1400" b="1" i="0">
                <a:effectLst/>
                <a:latin typeface="Söhne"/>
              </a:rPr>
              <a:t>Enhances Analysis Accuracy:</a:t>
            </a:r>
            <a:r>
              <a:rPr lang="en-US" sz="1400" b="0" i="0">
                <a:effectLst/>
                <a:latin typeface="Söhne"/>
              </a:rPr>
              <a:t> Clean and well-preprocessed data leads to more accurate analysis results and better insights. </a:t>
            </a:r>
          </a:p>
          <a:p>
            <a:pPr marL="0" indent="0">
              <a:lnSpc>
                <a:spcPct val="110000"/>
              </a:lnSpc>
              <a:buNone/>
            </a:pPr>
            <a:r>
              <a:rPr lang="en-US" sz="1400" b="0" i="0">
                <a:effectLst/>
                <a:latin typeface="Söhne"/>
              </a:rPr>
              <a:t>c) </a:t>
            </a:r>
            <a:r>
              <a:rPr lang="en-US" sz="1400" b="1" i="0">
                <a:effectLst/>
                <a:latin typeface="Söhne"/>
              </a:rPr>
              <a:t>Reduces Processing Time:</a:t>
            </a:r>
            <a:r>
              <a:rPr lang="en-US" sz="1400" b="0" i="0">
                <a:effectLst/>
                <a:latin typeface="Söhne"/>
              </a:rPr>
              <a:t> By removing noise, outliers, and irrelevant features, preprocessing reduces the computational burden and processing time of data mining algorithms. </a:t>
            </a:r>
          </a:p>
          <a:p>
            <a:pPr marL="0" indent="0">
              <a:lnSpc>
                <a:spcPct val="110000"/>
              </a:lnSpc>
              <a:buNone/>
            </a:pPr>
            <a:r>
              <a:rPr lang="en-US" sz="1400" b="0" i="0">
                <a:effectLst/>
                <a:latin typeface="Söhne"/>
              </a:rPr>
              <a:t>d) </a:t>
            </a:r>
            <a:r>
              <a:rPr lang="en-US" sz="1400" b="1" i="0">
                <a:effectLst/>
                <a:latin typeface="Söhne"/>
              </a:rPr>
              <a:t>Increases Model Performance:</a:t>
            </a:r>
            <a:r>
              <a:rPr lang="en-US" sz="1400" b="0" i="0">
                <a:effectLst/>
                <a:latin typeface="Söhne"/>
              </a:rPr>
              <a:t> Preprocessing optimizes the data for modeling by ensuring that it meets the assumptions and requirements of the chosen algorithms.</a:t>
            </a:r>
            <a:endParaRPr lang="en-US" sz="1400"/>
          </a:p>
        </p:txBody>
      </p:sp>
    </p:spTree>
    <p:extLst>
      <p:ext uri="{BB962C8B-B14F-4D97-AF65-F5344CB8AC3E}">
        <p14:creationId xmlns:p14="http://schemas.microsoft.com/office/powerpoint/2010/main" val="1565980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61D36-1E28-42E4-0A52-2CBE1BAEB8EA}"/>
              </a:ext>
            </a:extLst>
          </p:cNvPr>
          <p:cNvSpPr>
            <a:spLocks noGrp="1"/>
          </p:cNvSpPr>
          <p:nvPr>
            <p:ph type="title"/>
          </p:nvPr>
        </p:nvSpPr>
        <p:spPr/>
        <p:txBody>
          <a:bodyPr/>
          <a:lstStyle/>
          <a:p>
            <a:r>
              <a:rPr lang="en-US" dirty="0"/>
              <a:t>Feature Selection</a:t>
            </a:r>
          </a:p>
        </p:txBody>
      </p:sp>
      <p:pic>
        <p:nvPicPr>
          <p:cNvPr id="5" name="Content Placeholder 4">
            <a:extLst>
              <a:ext uri="{FF2B5EF4-FFF2-40B4-BE49-F238E27FC236}">
                <a16:creationId xmlns:a16="http://schemas.microsoft.com/office/drawing/2014/main" id="{E3664E38-15F1-BA79-A71F-9793737DA1E0}"/>
              </a:ext>
            </a:extLst>
          </p:cNvPr>
          <p:cNvPicPr>
            <a:picLocks noGrp="1" noChangeAspect="1"/>
          </p:cNvPicPr>
          <p:nvPr>
            <p:ph idx="1"/>
          </p:nvPr>
        </p:nvPicPr>
        <p:blipFill rotWithShape="1">
          <a:blip r:embed="rId2"/>
          <a:srcRect b="84608"/>
          <a:stretch/>
        </p:blipFill>
        <p:spPr>
          <a:xfrm>
            <a:off x="1211395" y="2342944"/>
            <a:ext cx="8124204" cy="1363662"/>
          </a:xfrm>
        </p:spPr>
      </p:pic>
    </p:spTree>
    <p:extLst>
      <p:ext uri="{BB962C8B-B14F-4D97-AF65-F5344CB8AC3E}">
        <p14:creationId xmlns:p14="http://schemas.microsoft.com/office/powerpoint/2010/main" val="3602104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09261-A43D-7399-A396-3A64D508D05D}"/>
              </a:ext>
            </a:extLst>
          </p:cNvPr>
          <p:cNvSpPr>
            <a:spLocks noGrp="1"/>
          </p:cNvSpPr>
          <p:nvPr>
            <p:ph type="title"/>
          </p:nvPr>
        </p:nvSpPr>
        <p:spPr/>
        <p:txBody>
          <a:bodyPr>
            <a:normAutofit fontScale="90000"/>
          </a:bodyPr>
          <a:lstStyle/>
          <a:p>
            <a:r>
              <a:rPr lang="en-US" dirty="0"/>
              <a:t>Split dataset into features and target </a:t>
            </a:r>
            <a:r>
              <a:rPr lang="en-US" dirty="0" err="1"/>
              <a:t>variabl</a:t>
            </a:r>
            <a:endParaRPr lang="en-US" dirty="0"/>
          </a:p>
        </p:txBody>
      </p:sp>
      <p:pic>
        <p:nvPicPr>
          <p:cNvPr id="5" name="Content Placeholder 4">
            <a:extLst>
              <a:ext uri="{FF2B5EF4-FFF2-40B4-BE49-F238E27FC236}">
                <a16:creationId xmlns:a16="http://schemas.microsoft.com/office/drawing/2014/main" id="{E02010A7-012C-5FC6-318C-C1BA4B8A0076}"/>
              </a:ext>
            </a:extLst>
          </p:cNvPr>
          <p:cNvPicPr>
            <a:picLocks noGrp="1" noChangeAspect="1"/>
          </p:cNvPicPr>
          <p:nvPr>
            <p:ph idx="1"/>
          </p:nvPr>
        </p:nvPicPr>
        <p:blipFill rotWithShape="1">
          <a:blip r:embed="rId2"/>
          <a:srcRect t="14899" b="75731"/>
          <a:stretch/>
        </p:blipFill>
        <p:spPr>
          <a:xfrm>
            <a:off x="962511" y="3031956"/>
            <a:ext cx="10629239" cy="1086056"/>
          </a:xfrm>
        </p:spPr>
      </p:pic>
    </p:spTree>
    <p:extLst>
      <p:ext uri="{BB962C8B-B14F-4D97-AF65-F5344CB8AC3E}">
        <p14:creationId xmlns:p14="http://schemas.microsoft.com/office/powerpoint/2010/main" val="2491321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06B0-01BE-7C32-5814-A53BE0F1630A}"/>
              </a:ext>
            </a:extLst>
          </p:cNvPr>
          <p:cNvSpPr>
            <a:spLocks noGrp="1"/>
          </p:cNvSpPr>
          <p:nvPr>
            <p:ph type="title"/>
          </p:nvPr>
        </p:nvSpPr>
        <p:spPr/>
        <p:txBody>
          <a:bodyPr/>
          <a:lstStyle/>
          <a:p>
            <a:r>
              <a:rPr lang="en-US" dirty="0"/>
              <a:t>Split dataset into train and test</a:t>
            </a:r>
          </a:p>
        </p:txBody>
      </p:sp>
      <p:pic>
        <p:nvPicPr>
          <p:cNvPr id="5" name="Content Placeholder 4">
            <a:extLst>
              <a:ext uri="{FF2B5EF4-FFF2-40B4-BE49-F238E27FC236}">
                <a16:creationId xmlns:a16="http://schemas.microsoft.com/office/drawing/2014/main" id="{0FA4DED6-73CF-A508-6523-5868542CB5A2}"/>
              </a:ext>
            </a:extLst>
          </p:cNvPr>
          <p:cNvPicPr>
            <a:picLocks noGrp="1" noChangeAspect="1"/>
          </p:cNvPicPr>
          <p:nvPr>
            <p:ph idx="1"/>
          </p:nvPr>
        </p:nvPicPr>
        <p:blipFill rotWithShape="1">
          <a:blip r:embed="rId2"/>
          <a:srcRect t="22543" b="70800"/>
          <a:stretch/>
        </p:blipFill>
        <p:spPr>
          <a:xfrm>
            <a:off x="1772579" y="3301466"/>
            <a:ext cx="8264514" cy="599995"/>
          </a:xfrm>
        </p:spPr>
      </p:pic>
    </p:spTree>
    <p:extLst>
      <p:ext uri="{BB962C8B-B14F-4D97-AF65-F5344CB8AC3E}">
        <p14:creationId xmlns:p14="http://schemas.microsoft.com/office/powerpoint/2010/main" val="1081544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DE4D0-A542-A6B0-12DF-3DCED1B6248C}"/>
              </a:ext>
            </a:extLst>
          </p:cNvPr>
          <p:cNvSpPr>
            <a:spLocks noGrp="1"/>
          </p:cNvSpPr>
          <p:nvPr>
            <p:ph type="title"/>
          </p:nvPr>
        </p:nvSpPr>
        <p:spPr/>
        <p:txBody>
          <a:bodyPr/>
          <a:lstStyle/>
          <a:p>
            <a:r>
              <a:rPr lang="en-US" dirty="0"/>
              <a:t>Apply Decision Tree Classifier:</a:t>
            </a:r>
          </a:p>
        </p:txBody>
      </p:sp>
      <p:pic>
        <p:nvPicPr>
          <p:cNvPr id="5" name="Content Placeholder 4">
            <a:extLst>
              <a:ext uri="{FF2B5EF4-FFF2-40B4-BE49-F238E27FC236}">
                <a16:creationId xmlns:a16="http://schemas.microsoft.com/office/drawing/2014/main" id="{DDF296D1-78C6-4FE5-17E6-BDA6A5C9CD3D}"/>
              </a:ext>
            </a:extLst>
          </p:cNvPr>
          <p:cNvPicPr>
            <a:picLocks noGrp="1" noChangeAspect="1"/>
          </p:cNvPicPr>
          <p:nvPr>
            <p:ph idx="1"/>
          </p:nvPr>
        </p:nvPicPr>
        <p:blipFill rotWithShape="1">
          <a:blip r:embed="rId2"/>
          <a:srcRect t="28213" b="27497"/>
          <a:stretch/>
        </p:blipFill>
        <p:spPr>
          <a:xfrm>
            <a:off x="2184935" y="2552438"/>
            <a:ext cx="6226639" cy="3007350"/>
          </a:xfrm>
        </p:spPr>
      </p:pic>
    </p:spTree>
    <p:extLst>
      <p:ext uri="{BB962C8B-B14F-4D97-AF65-F5344CB8AC3E}">
        <p14:creationId xmlns:p14="http://schemas.microsoft.com/office/powerpoint/2010/main" val="164455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E774-1D79-129D-3382-DA36D0EDCDC2}"/>
              </a:ext>
            </a:extLst>
          </p:cNvPr>
          <p:cNvSpPr>
            <a:spLocks noGrp="1"/>
          </p:cNvSpPr>
          <p:nvPr>
            <p:ph type="title"/>
          </p:nvPr>
        </p:nvSpPr>
        <p:spPr/>
        <p:txBody>
          <a:bodyPr/>
          <a:lstStyle/>
          <a:p>
            <a:r>
              <a:rPr lang="en-US" dirty="0"/>
              <a:t>Output with Accuracy:</a:t>
            </a:r>
          </a:p>
        </p:txBody>
      </p:sp>
      <p:pic>
        <p:nvPicPr>
          <p:cNvPr id="5" name="Content Placeholder 4">
            <a:extLst>
              <a:ext uri="{FF2B5EF4-FFF2-40B4-BE49-F238E27FC236}">
                <a16:creationId xmlns:a16="http://schemas.microsoft.com/office/drawing/2014/main" id="{2BD51351-DB77-BCD6-46CA-31310EACF6F2}"/>
              </a:ext>
            </a:extLst>
          </p:cNvPr>
          <p:cNvPicPr>
            <a:picLocks noGrp="1" noChangeAspect="1"/>
          </p:cNvPicPr>
          <p:nvPr>
            <p:ph idx="1"/>
          </p:nvPr>
        </p:nvPicPr>
        <p:blipFill rotWithShape="1">
          <a:blip r:embed="rId2"/>
          <a:srcRect t="72178"/>
          <a:stretch/>
        </p:blipFill>
        <p:spPr>
          <a:xfrm>
            <a:off x="2217232" y="2810578"/>
            <a:ext cx="7301248" cy="2215146"/>
          </a:xfrm>
        </p:spPr>
      </p:pic>
    </p:spTree>
    <p:extLst>
      <p:ext uri="{BB962C8B-B14F-4D97-AF65-F5344CB8AC3E}">
        <p14:creationId xmlns:p14="http://schemas.microsoft.com/office/powerpoint/2010/main" val="624282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20A577-C332-4391-880F-ABADAAD12A54}"/>
              </a:ext>
            </a:extLst>
          </p:cNvPr>
          <p:cNvSpPr>
            <a:spLocks noGrp="1"/>
          </p:cNvSpPr>
          <p:nvPr>
            <p:ph type="title"/>
          </p:nvPr>
        </p:nvSpPr>
        <p:spPr>
          <a:xfrm>
            <a:off x="288759" y="164550"/>
            <a:ext cx="11752546" cy="1096359"/>
          </a:xfrm>
        </p:spPr>
        <p:txBody>
          <a:bodyPr>
            <a:normAutofit fontScale="90000"/>
          </a:bodyPr>
          <a:lstStyle/>
          <a:p>
            <a:pPr>
              <a:lnSpc>
                <a:spcPct val="90000"/>
              </a:lnSpc>
            </a:pPr>
            <a:r>
              <a:rPr lang="en-US" sz="3700" dirty="0"/>
              <a:t>Optimize the Accuracy using Gini Index or Information Gain Techniques:</a:t>
            </a:r>
          </a:p>
        </p:txBody>
      </p:sp>
      <p:pic>
        <p:nvPicPr>
          <p:cNvPr id="5" name="Content Placeholder 4">
            <a:extLst>
              <a:ext uri="{FF2B5EF4-FFF2-40B4-BE49-F238E27FC236}">
                <a16:creationId xmlns:a16="http://schemas.microsoft.com/office/drawing/2014/main" id="{4FC8ABCB-737C-197D-A2E4-8B37800089DF}"/>
              </a:ext>
            </a:extLst>
          </p:cNvPr>
          <p:cNvPicPr>
            <a:picLocks noChangeAspect="1"/>
          </p:cNvPicPr>
          <p:nvPr/>
        </p:nvPicPr>
        <p:blipFill>
          <a:blip r:embed="rId2"/>
          <a:stretch>
            <a:fillRect/>
          </a:stretch>
        </p:blipFill>
        <p:spPr>
          <a:xfrm>
            <a:off x="150696" y="1337912"/>
            <a:ext cx="5802087" cy="4801227"/>
          </a:xfrm>
          <a:prstGeom prst="rect">
            <a:avLst/>
          </a:prstGeom>
        </p:spPr>
      </p:pic>
      <p:cxnSp>
        <p:nvCxnSpPr>
          <p:cNvPr id="14" name="Straight Connector 13">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56765" y="3429000"/>
            <a:ext cx="0" cy="2629328"/>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05519C1-6745-7D50-1AD8-8A733BD9A2DA}"/>
              </a:ext>
            </a:extLst>
          </p:cNvPr>
          <p:cNvPicPr>
            <a:picLocks noChangeAspect="1"/>
          </p:cNvPicPr>
          <p:nvPr/>
        </p:nvPicPr>
        <p:blipFill>
          <a:blip r:embed="rId3"/>
          <a:stretch>
            <a:fillRect/>
          </a:stretch>
        </p:blipFill>
        <p:spPr>
          <a:xfrm>
            <a:off x="6561772" y="1309964"/>
            <a:ext cx="5286375" cy="4829175"/>
          </a:xfrm>
          <a:prstGeom prst="rect">
            <a:avLst/>
          </a:prstGeom>
        </p:spPr>
      </p:pic>
    </p:spTree>
    <p:extLst>
      <p:ext uri="{BB962C8B-B14F-4D97-AF65-F5344CB8AC3E}">
        <p14:creationId xmlns:p14="http://schemas.microsoft.com/office/powerpoint/2010/main" val="2133862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DE7D3-1BBC-C4D5-8BB2-363CE057FA15}"/>
              </a:ext>
            </a:extLst>
          </p:cNvPr>
          <p:cNvSpPr>
            <a:spLocks noGrp="1"/>
          </p:cNvSpPr>
          <p:nvPr>
            <p:ph type="title"/>
          </p:nvPr>
        </p:nvSpPr>
        <p:spPr/>
        <p:txBody>
          <a:bodyPr>
            <a:normAutofit fontScale="90000"/>
          </a:bodyPr>
          <a:lstStyle/>
          <a:p>
            <a:r>
              <a:rPr lang="en-US" dirty="0"/>
              <a:t>Output with Optimize Accuracy: using (Entropy or information Gain)</a:t>
            </a:r>
          </a:p>
        </p:txBody>
      </p:sp>
      <p:pic>
        <p:nvPicPr>
          <p:cNvPr id="5" name="Content Placeholder 4">
            <a:extLst>
              <a:ext uri="{FF2B5EF4-FFF2-40B4-BE49-F238E27FC236}">
                <a16:creationId xmlns:a16="http://schemas.microsoft.com/office/drawing/2014/main" id="{2669AF8C-6C00-6C13-7AE9-2281603C2E94}"/>
              </a:ext>
            </a:extLst>
          </p:cNvPr>
          <p:cNvPicPr>
            <a:picLocks noGrp="1" noChangeAspect="1"/>
          </p:cNvPicPr>
          <p:nvPr>
            <p:ph idx="1"/>
          </p:nvPr>
        </p:nvPicPr>
        <p:blipFill>
          <a:blip r:embed="rId2"/>
          <a:stretch>
            <a:fillRect/>
          </a:stretch>
        </p:blipFill>
        <p:spPr>
          <a:xfrm>
            <a:off x="3806031" y="3059906"/>
            <a:ext cx="4514850" cy="1914525"/>
          </a:xfrm>
        </p:spPr>
      </p:pic>
    </p:spTree>
    <p:extLst>
      <p:ext uri="{BB962C8B-B14F-4D97-AF65-F5344CB8AC3E}">
        <p14:creationId xmlns:p14="http://schemas.microsoft.com/office/powerpoint/2010/main" val="2721775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DE7D3-1BBC-C4D5-8BB2-363CE057FA15}"/>
              </a:ext>
            </a:extLst>
          </p:cNvPr>
          <p:cNvSpPr>
            <a:spLocks noGrp="1"/>
          </p:cNvSpPr>
          <p:nvPr>
            <p:ph type="title"/>
          </p:nvPr>
        </p:nvSpPr>
        <p:spPr/>
        <p:txBody>
          <a:bodyPr>
            <a:normAutofit fontScale="90000"/>
          </a:bodyPr>
          <a:lstStyle/>
          <a:p>
            <a:r>
              <a:rPr lang="en-US" dirty="0"/>
              <a:t>Output with Optimize Accuracy: </a:t>
            </a:r>
            <a:br>
              <a:rPr lang="en-US" dirty="0"/>
            </a:br>
            <a:r>
              <a:rPr lang="en-US" dirty="0"/>
              <a:t>using (Gini Index)</a:t>
            </a:r>
          </a:p>
        </p:txBody>
      </p:sp>
      <p:pic>
        <p:nvPicPr>
          <p:cNvPr id="7" name="Content Placeholder 6">
            <a:extLst>
              <a:ext uri="{FF2B5EF4-FFF2-40B4-BE49-F238E27FC236}">
                <a16:creationId xmlns:a16="http://schemas.microsoft.com/office/drawing/2014/main" id="{CBD10B2B-0C2A-22CE-FD4F-123BED9D33DF}"/>
              </a:ext>
            </a:extLst>
          </p:cNvPr>
          <p:cNvPicPr>
            <a:picLocks noGrp="1" noChangeAspect="1"/>
          </p:cNvPicPr>
          <p:nvPr>
            <p:ph idx="1"/>
          </p:nvPr>
        </p:nvPicPr>
        <p:blipFill>
          <a:blip r:embed="rId2"/>
          <a:stretch>
            <a:fillRect/>
          </a:stretch>
        </p:blipFill>
        <p:spPr>
          <a:xfrm>
            <a:off x="4015581" y="3069431"/>
            <a:ext cx="4095750" cy="1895475"/>
          </a:xfrm>
        </p:spPr>
      </p:pic>
    </p:spTree>
    <p:extLst>
      <p:ext uri="{BB962C8B-B14F-4D97-AF65-F5344CB8AC3E}">
        <p14:creationId xmlns:p14="http://schemas.microsoft.com/office/powerpoint/2010/main" val="164667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7F33DA-ABD0-6AA9-A6A3-C844CA4C2261}"/>
              </a:ext>
            </a:extLst>
          </p:cNvPr>
          <p:cNvSpPr>
            <a:spLocks noGrp="1"/>
          </p:cNvSpPr>
          <p:nvPr>
            <p:ph type="title"/>
          </p:nvPr>
        </p:nvSpPr>
        <p:spPr>
          <a:xfrm>
            <a:off x="4477771" y="895440"/>
            <a:ext cx="6037830" cy="1540783"/>
          </a:xfrm>
        </p:spPr>
        <p:txBody>
          <a:bodyPr>
            <a:normAutofit/>
          </a:bodyPr>
          <a:lstStyle/>
          <a:p>
            <a:r>
              <a:rPr lang="en-US" dirty="0"/>
              <a:t>Tasks:</a:t>
            </a:r>
          </a:p>
        </p:txBody>
      </p:sp>
      <p:pic>
        <p:nvPicPr>
          <p:cNvPr id="7" name="Graphic 6" descr="Test tubes">
            <a:extLst>
              <a:ext uri="{FF2B5EF4-FFF2-40B4-BE49-F238E27FC236}">
                <a16:creationId xmlns:a16="http://schemas.microsoft.com/office/drawing/2014/main" id="{74152B00-992A-0C11-F283-9F4D208B53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C1B26C-A759-F989-30C7-518692AE9374}"/>
              </a:ext>
            </a:extLst>
          </p:cNvPr>
          <p:cNvSpPr>
            <a:spLocks noGrp="1"/>
          </p:cNvSpPr>
          <p:nvPr>
            <p:ph idx="1"/>
          </p:nvPr>
        </p:nvSpPr>
        <p:spPr>
          <a:xfrm>
            <a:off x="5146370" y="2142653"/>
            <a:ext cx="5369231" cy="3428596"/>
          </a:xfrm>
        </p:spPr>
        <p:txBody>
          <a:bodyPr anchor="b">
            <a:normAutofit/>
          </a:bodyPr>
          <a:lstStyle/>
          <a:p>
            <a:pPr>
              <a:lnSpc>
                <a:spcPct val="110000"/>
              </a:lnSpc>
            </a:pPr>
            <a:endParaRPr lang="en-US" sz="1600" dirty="0"/>
          </a:p>
          <a:p>
            <a:pPr>
              <a:lnSpc>
                <a:spcPct val="110000"/>
              </a:lnSpc>
            </a:pPr>
            <a:r>
              <a:rPr lang="en-US" sz="1600" dirty="0"/>
              <a:t>Lab Tasks/Practical Work</a:t>
            </a:r>
          </a:p>
          <a:p>
            <a:pPr>
              <a:lnSpc>
                <a:spcPct val="110000"/>
              </a:lnSpc>
            </a:pPr>
            <a:r>
              <a:rPr lang="en-US" sz="1600" dirty="0"/>
              <a:t>1. Using python implement Decision Tree Algorithm on Diabetes Dataset the chances of diabetes in a person. visualize the results of the model in the form of a confusion matrix using matplotlib and seaborn.</a:t>
            </a:r>
          </a:p>
          <a:p>
            <a:pPr>
              <a:lnSpc>
                <a:spcPct val="110000"/>
              </a:lnSpc>
            </a:pPr>
            <a:r>
              <a:rPr lang="en-US" sz="1600" dirty="0"/>
              <a:t>2. Using Knime implement Task # 01.</a:t>
            </a:r>
          </a:p>
          <a:p>
            <a:pPr>
              <a:lnSpc>
                <a:spcPct val="110000"/>
              </a:lnSpc>
            </a:pPr>
            <a:r>
              <a:rPr lang="en-US" sz="1600" dirty="0"/>
              <a:t>3. Using python perform the parameter tuning to optimize the Decision Tree performance and compare the results with task # 1.</a:t>
            </a:r>
          </a:p>
        </p:txBody>
      </p:sp>
    </p:spTree>
    <p:extLst>
      <p:ext uri="{BB962C8B-B14F-4D97-AF65-F5344CB8AC3E}">
        <p14:creationId xmlns:p14="http://schemas.microsoft.com/office/powerpoint/2010/main" val="2638612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E8D453-E09D-24F9-5ABE-AEE704F554C9}"/>
              </a:ext>
            </a:extLst>
          </p:cNvPr>
          <p:cNvSpPr>
            <a:spLocks noGrp="1"/>
          </p:cNvSpPr>
          <p:nvPr>
            <p:ph type="title"/>
          </p:nvPr>
        </p:nvSpPr>
        <p:spPr>
          <a:xfrm>
            <a:off x="5152238" y="895440"/>
            <a:ext cx="6125361" cy="1560083"/>
          </a:xfrm>
        </p:spPr>
        <p:txBody>
          <a:bodyPr>
            <a:normAutofit/>
          </a:bodyPr>
          <a:lstStyle/>
          <a:p>
            <a:r>
              <a:rPr lang="en-US" dirty="0"/>
              <a:t>Challenges in preprocessing:</a:t>
            </a:r>
          </a:p>
        </p:txBody>
      </p:sp>
      <p:pic>
        <p:nvPicPr>
          <p:cNvPr id="5" name="Picture 4" descr="Digital financial graph">
            <a:extLst>
              <a:ext uri="{FF2B5EF4-FFF2-40B4-BE49-F238E27FC236}">
                <a16:creationId xmlns:a16="http://schemas.microsoft.com/office/drawing/2014/main" id="{57F86048-5016-396C-F3DB-04935B0CD34D}"/>
              </a:ext>
            </a:extLst>
          </p:cNvPr>
          <p:cNvPicPr>
            <a:picLocks noChangeAspect="1"/>
          </p:cNvPicPr>
          <p:nvPr/>
        </p:nvPicPr>
        <p:blipFill rotWithShape="1">
          <a:blip r:embed="rId2"/>
          <a:srcRect l="35892" r="26387" b="1"/>
          <a:stretch/>
        </p:blipFill>
        <p:spPr>
          <a:xfrm>
            <a:off x="1" y="-16591"/>
            <a:ext cx="4610100" cy="6874591"/>
          </a:xfrm>
          <a:prstGeom prst="rect">
            <a:avLst/>
          </a:prstGeom>
        </p:spPr>
      </p:pic>
      <p:cxnSp>
        <p:nvCxnSpPr>
          <p:cNvPr id="18" name="Straight Connector 17">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F23656-D0E8-FF9F-A91D-4CFD20211A37}"/>
              </a:ext>
            </a:extLst>
          </p:cNvPr>
          <p:cNvSpPr>
            <a:spLocks noGrp="1"/>
          </p:cNvSpPr>
          <p:nvPr>
            <p:ph idx="1"/>
          </p:nvPr>
        </p:nvSpPr>
        <p:spPr>
          <a:xfrm>
            <a:off x="5974717" y="2753546"/>
            <a:ext cx="5302882" cy="3494854"/>
          </a:xfrm>
        </p:spPr>
        <p:txBody>
          <a:bodyPr anchor="t">
            <a:normAutofit/>
          </a:bodyPr>
          <a:lstStyle/>
          <a:p>
            <a:pPr marL="0" indent="0">
              <a:lnSpc>
                <a:spcPct val="110000"/>
              </a:lnSpc>
              <a:buNone/>
            </a:pPr>
            <a:r>
              <a:rPr lang="en-US" b="1" i="0">
                <a:effectLst/>
                <a:latin typeface="Söhne"/>
              </a:rPr>
              <a:t>Handling Missing Data:</a:t>
            </a:r>
            <a:r>
              <a:rPr lang="en-US" b="0" i="0">
                <a:effectLst/>
                <a:latin typeface="Söhne"/>
              </a:rPr>
              <a:t> Dealing with missing values requires careful consideration to avoid bias or distortion in the analysis. </a:t>
            </a:r>
          </a:p>
          <a:p>
            <a:pPr marL="0" indent="0">
              <a:lnSpc>
                <a:spcPct val="110000"/>
              </a:lnSpc>
              <a:buNone/>
            </a:pPr>
            <a:r>
              <a:rPr lang="en-US" b="1" i="0">
                <a:effectLst/>
                <a:latin typeface="Söhne"/>
              </a:rPr>
              <a:t>Feature Selection:</a:t>
            </a:r>
            <a:r>
              <a:rPr lang="en-US" b="0" i="0">
                <a:effectLst/>
                <a:latin typeface="Söhne"/>
              </a:rPr>
              <a:t> Selecting the right set of features is challenging and requires domain knowledge and experimentation. </a:t>
            </a:r>
          </a:p>
          <a:p>
            <a:pPr marL="0" indent="0">
              <a:lnSpc>
                <a:spcPct val="110000"/>
              </a:lnSpc>
              <a:buNone/>
            </a:pPr>
            <a:r>
              <a:rPr lang="en-US" b="1" i="0">
                <a:effectLst/>
                <a:latin typeface="Söhne"/>
              </a:rPr>
              <a:t>Computational Complexity:</a:t>
            </a:r>
            <a:r>
              <a:rPr lang="en-US" b="0" i="0">
                <a:effectLst/>
                <a:latin typeface="Söhne"/>
              </a:rPr>
              <a:t> Preprocessing large datasets can be computationally intensive and may require efficient algorithms and techniques.</a:t>
            </a:r>
            <a:endParaRPr lang="en-US"/>
          </a:p>
        </p:txBody>
      </p:sp>
    </p:spTree>
    <p:extLst>
      <p:ext uri="{BB962C8B-B14F-4D97-AF65-F5344CB8AC3E}">
        <p14:creationId xmlns:p14="http://schemas.microsoft.com/office/powerpoint/2010/main" val="3012296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1E1BC-A674-B54E-0387-11412C9DC0ED}"/>
              </a:ext>
            </a:extLst>
          </p:cNvPr>
          <p:cNvSpPr>
            <a:spLocks noGrp="1"/>
          </p:cNvSpPr>
          <p:nvPr>
            <p:ph type="title"/>
          </p:nvPr>
        </p:nvSpPr>
        <p:spPr/>
        <p:txBody>
          <a:bodyPr/>
          <a:lstStyle/>
          <a:p>
            <a:r>
              <a:rPr lang="en-US" dirty="0"/>
              <a:t>First of all, Explore the dataset</a:t>
            </a:r>
          </a:p>
        </p:txBody>
      </p:sp>
      <p:pic>
        <p:nvPicPr>
          <p:cNvPr id="5" name="Content Placeholder 4">
            <a:extLst>
              <a:ext uri="{FF2B5EF4-FFF2-40B4-BE49-F238E27FC236}">
                <a16:creationId xmlns:a16="http://schemas.microsoft.com/office/drawing/2014/main" id="{037BFCC1-BE51-5D78-6105-DC847326E8F9}"/>
              </a:ext>
            </a:extLst>
          </p:cNvPr>
          <p:cNvPicPr>
            <a:picLocks noGrp="1" noChangeAspect="1"/>
          </p:cNvPicPr>
          <p:nvPr>
            <p:ph idx="1"/>
          </p:nvPr>
        </p:nvPicPr>
        <p:blipFill>
          <a:blip r:embed="rId2"/>
          <a:stretch>
            <a:fillRect/>
          </a:stretch>
        </p:blipFill>
        <p:spPr>
          <a:xfrm>
            <a:off x="2103075" y="2065338"/>
            <a:ext cx="7920763" cy="3903662"/>
          </a:xfrm>
        </p:spPr>
      </p:pic>
    </p:spTree>
    <p:extLst>
      <p:ext uri="{BB962C8B-B14F-4D97-AF65-F5344CB8AC3E}">
        <p14:creationId xmlns:p14="http://schemas.microsoft.com/office/powerpoint/2010/main" val="3413021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DF1DA-893B-E09E-CB68-5BED816732FA}"/>
              </a:ext>
            </a:extLst>
          </p:cNvPr>
          <p:cNvSpPr>
            <a:spLocks noGrp="1"/>
          </p:cNvSpPr>
          <p:nvPr>
            <p:ph type="title"/>
          </p:nvPr>
        </p:nvSpPr>
        <p:spPr>
          <a:xfrm>
            <a:off x="445498" y="610802"/>
            <a:ext cx="10427840" cy="365357"/>
          </a:xfrm>
        </p:spPr>
        <p:txBody>
          <a:bodyPr>
            <a:normAutofit fontScale="90000"/>
          </a:bodyPr>
          <a:lstStyle/>
          <a:p>
            <a:r>
              <a:rPr lang="en-US" dirty="0"/>
              <a:t>Correlation matrix</a:t>
            </a:r>
          </a:p>
        </p:txBody>
      </p:sp>
      <p:pic>
        <p:nvPicPr>
          <p:cNvPr id="5" name="Content Placeholder 4">
            <a:extLst>
              <a:ext uri="{FF2B5EF4-FFF2-40B4-BE49-F238E27FC236}">
                <a16:creationId xmlns:a16="http://schemas.microsoft.com/office/drawing/2014/main" id="{474AC56C-194F-AFBE-5F76-ACA1970363B6}"/>
              </a:ext>
            </a:extLst>
          </p:cNvPr>
          <p:cNvPicPr>
            <a:picLocks noGrp="1" noChangeAspect="1"/>
          </p:cNvPicPr>
          <p:nvPr>
            <p:ph idx="1"/>
          </p:nvPr>
        </p:nvPicPr>
        <p:blipFill>
          <a:blip r:embed="rId2"/>
          <a:stretch>
            <a:fillRect/>
          </a:stretch>
        </p:blipFill>
        <p:spPr>
          <a:xfrm>
            <a:off x="1128446" y="3281905"/>
            <a:ext cx="10428287" cy="2875818"/>
          </a:xfrm>
        </p:spPr>
      </p:pic>
      <p:sp>
        <p:nvSpPr>
          <p:cNvPr id="7" name="TextBox 6">
            <a:extLst>
              <a:ext uri="{FF2B5EF4-FFF2-40B4-BE49-F238E27FC236}">
                <a16:creationId xmlns:a16="http://schemas.microsoft.com/office/drawing/2014/main" id="{9148C6D6-F20C-CCD9-1B81-F72D159AA89B}"/>
              </a:ext>
            </a:extLst>
          </p:cNvPr>
          <p:cNvSpPr txBox="1"/>
          <p:nvPr/>
        </p:nvSpPr>
        <p:spPr>
          <a:xfrm>
            <a:off x="5272237" y="1390368"/>
            <a:ext cx="6097604" cy="1477328"/>
          </a:xfrm>
          <a:prstGeom prst="rect">
            <a:avLst/>
          </a:prstGeom>
          <a:noFill/>
        </p:spPr>
        <p:txBody>
          <a:bodyPr wrap="square">
            <a:spAutoFit/>
          </a:bodyPr>
          <a:lstStyle/>
          <a:p>
            <a:r>
              <a:rPr lang="en-US" b="1" i="0" dirty="0">
                <a:effectLst/>
                <a:latin typeface="Söhne"/>
              </a:rPr>
              <a:t>Visualize Relationships:</a:t>
            </a:r>
            <a:r>
              <a:rPr lang="en-US" b="0" i="0" dirty="0">
                <a:effectLst/>
                <a:latin typeface="Söhne"/>
              </a:rPr>
              <a:t> Correlation matrices can be visualized using heatmaps, making it easier to interpret the relationships between variables at a glance. Heatmaps provide a visual representation of the correlation coefficients, with warmer colors indicating stronger correlations.</a:t>
            </a:r>
            <a:endParaRPr lang="en-US" dirty="0"/>
          </a:p>
        </p:txBody>
      </p:sp>
    </p:spTree>
    <p:extLst>
      <p:ext uri="{BB962C8B-B14F-4D97-AF65-F5344CB8AC3E}">
        <p14:creationId xmlns:p14="http://schemas.microsoft.com/office/powerpoint/2010/main" val="1643947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1189A-24D3-D66F-92A6-AF4D8B276ADD}"/>
              </a:ext>
            </a:extLst>
          </p:cNvPr>
          <p:cNvSpPr>
            <a:spLocks noGrp="1"/>
          </p:cNvSpPr>
          <p:nvPr>
            <p:ph type="title"/>
          </p:nvPr>
        </p:nvSpPr>
        <p:spPr>
          <a:xfrm>
            <a:off x="5152238" y="895440"/>
            <a:ext cx="6125361" cy="1560083"/>
          </a:xfrm>
        </p:spPr>
        <p:txBody>
          <a:bodyPr>
            <a:normAutofit/>
          </a:bodyPr>
          <a:lstStyle/>
          <a:p>
            <a:r>
              <a:rPr lang="en-US" dirty="0"/>
              <a:t>Techniques: ( Data Cleaning)</a:t>
            </a:r>
          </a:p>
        </p:txBody>
      </p:sp>
      <p:pic>
        <p:nvPicPr>
          <p:cNvPr id="14" name="Picture 13" descr="Colourful charts and graphs">
            <a:extLst>
              <a:ext uri="{FF2B5EF4-FFF2-40B4-BE49-F238E27FC236}">
                <a16:creationId xmlns:a16="http://schemas.microsoft.com/office/drawing/2014/main" id="{57EBEEAC-F7D2-4D16-40B5-58984A0F3296}"/>
              </a:ext>
            </a:extLst>
          </p:cNvPr>
          <p:cNvPicPr>
            <a:picLocks noChangeAspect="1"/>
          </p:cNvPicPr>
          <p:nvPr/>
        </p:nvPicPr>
        <p:blipFill rotWithShape="1">
          <a:blip r:embed="rId2"/>
          <a:srcRect l="29669" r="25569" b="2"/>
          <a:stretch/>
        </p:blipFill>
        <p:spPr>
          <a:xfrm>
            <a:off x="1" y="-16591"/>
            <a:ext cx="4610100" cy="6874591"/>
          </a:xfrm>
          <a:prstGeom prst="rect">
            <a:avLst/>
          </a:prstGeom>
        </p:spPr>
      </p:pic>
      <p:cxnSp>
        <p:nvCxnSpPr>
          <p:cNvPr id="15" name="Straight Connector 14">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F17CA0-3B50-40FB-837A-369044E60580}"/>
              </a:ext>
            </a:extLst>
          </p:cNvPr>
          <p:cNvSpPr>
            <a:spLocks noGrp="1"/>
          </p:cNvSpPr>
          <p:nvPr>
            <p:ph idx="1"/>
          </p:nvPr>
        </p:nvSpPr>
        <p:spPr>
          <a:xfrm>
            <a:off x="5974717" y="2753546"/>
            <a:ext cx="5302882" cy="3494854"/>
          </a:xfrm>
        </p:spPr>
        <p:txBody>
          <a:bodyPr anchor="t">
            <a:normAutofit/>
          </a:bodyPr>
          <a:lstStyle/>
          <a:p>
            <a:r>
              <a:rPr lang="en-US" b="0" i="0">
                <a:effectLst/>
                <a:latin typeface="Times New Roman" panose="02020603050405020304" pitchFamily="18" charset="0"/>
                <a:cs typeface="Times New Roman" panose="02020603050405020304" pitchFamily="18" charset="0"/>
              </a:rPr>
              <a:t>When you are working with raw data, instances of duplicate data, missing data or inconsistent data can occur. If the data is not cleaned, then the trading strategy can give misleading performance results during the backtest, or it can give incorrect buy/sell signals while trading.</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2221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CE0CA1-E1CC-7983-58F6-CD9562C0FC24}"/>
              </a:ext>
            </a:extLst>
          </p:cNvPr>
          <p:cNvSpPr>
            <a:spLocks noGrp="1"/>
          </p:cNvSpPr>
          <p:nvPr>
            <p:ph type="title"/>
          </p:nvPr>
        </p:nvSpPr>
        <p:spPr>
          <a:xfrm>
            <a:off x="952500" y="885039"/>
            <a:ext cx="5262778" cy="1570485"/>
          </a:xfrm>
        </p:spPr>
        <p:txBody>
          <a:bodyPr anchor="b">
            <a:normAutofit/>
          </a:bodyPr>
          <a:lstStyle/>
          <a:p>
            <a:r>
              <a:rPr lang="en-US" dirty="0"/>
              <a:t>Dealing with Duplicate Values</a:t>
            </a:r>
          </a:p>
        </p:txBody>
      </p:sp>
      <p:sp>
        <p:nvSpPr>
          <p:cNvPr id="3" name="Content Placeholder 2">
            <a:extLst>
              <a:ext uri="{FF2B5EF4-FFF2-40B4-BE49-F238E27FC236}">
                <a16:creationId xmlns:a16="http://schemas.microsoft.com/office/drawing/2014/main" id="{03646D26-365B-3FD1-5B02-ACFFF123A522}"/>
              </a:ext>
            </a:extLst>
          </p:cNvPr>
          <p:cNvSpPr>
            <a:spLocks noGrp="1"/>
          </p:cNvSpPr>
          <p:nvPr>
            <p:ph idx="1"/>
          </p:nvPr>
        </p:nvSpPr>
        <p:spPr>
          <a:xfrm>
            <a:off x="952500" y="2813959"/>
            <a:ext cx="5262778" cy="3159001"/>
          </a:xfrm>
        </p:spPr>
        <p:txBody>
          <a:bodyPr anchor="t">
            <a:normAutofit/>
          </a:bodyPr>
          <a:lstStyle/>
          <a:p>
            <a:r>
              <a:rPr lang="en-US" b="0" i="0">
                <a:effectLst/>
                <a:latin typeface="Times New Roman" panose="02020603050405020304" pitchFamily="18" charset="0"/>
                <a:cs typeface="Times New Roman" panose="02020603050405020304" pitchFamily="18" charset="0"/>
              </a:rPr>
              <a:t>Duplicate data means same data values getting repeated for certain timestamps. In Python, we can detect the occurrence of duplicate timestamps using the duplicated method and remove them using the drop_duplicates method.</a:t>
            </a:r>
            <a:endParaRPr lang="en-US">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6E67FD6-70BC-7D69-D797-62704C011614}"/>
              </a:ext>
            </a:extLst>
          </p:cNvPr>
          <p:cNvPicPr>
            <a:picLocks noChangeAspect="1"/>
          </p:cNvPicPr>
          <p:nvPr/>
        </p:nvPicPr>
        <p:blipFill>
          <a:blip r:embed="rId2"/>
          <a:stretch>
            <a:fillRect/>
          </a:stretch>
        </p:blipFill>
        <p:spPr>
          <a:xfrm>
            <a:off x="6887705" y="2216185"/>
            <a:ext cx="4392385" cy="231133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0956927"/>
      </p:ext>
    </p:extLst>
  </p:cSld>
  <p:clrMapOvr>
    <a:masterClrMapping/>
  </p:clrMapOvr>
</p:sld>
</file>

<file path=ppt/theme/theme1.xml><?xml version="1.0" encoding="utf-8"?>
<a:theme xmlns:a="http://schemas.openxmlformats.org/drawingml/2006/main" name="VaultVTI">
  <a:themeElements>
    <a:clrScheme name="AnalogousFromLightSeed_2SEEDS">
      <a:dk1>
        <a:srgbClr val="000000"/>
      </a:dk1>
      <a:lt1>
        <a:srgbClr val="FFFFFF"/>
      </a:lt1>
      <a:dk2>
        <a:srgbClr val="22283B"/>
      </a:dk2>
      <a:lt2>
        <a:srgbClr val="E2E2E8"/>
      </a:lt2>
      <a:accent1>
        <a:srgbClr val="A1A571"/>
      </a:accent1>
      <a:accent2>
        <a:srgbClr val="AF9F7E"/>
      </a:accent2>
      <a:accent3>
        <a:srgbClr val="93A77F"/>
      </a:accent3>
      <a:accent4>
        <a:srgbClr val="7FA0BA"/>
      </a:accent4>
      <a:accent5>
        <a:srgbClr val="969DC6"/>
      </a:accent5>
      <a:accent6>
        <a:srgbClr val="8E7FBA"/>
      </a:accent6>
      <a:hlink>
        <a:srgbClr val="6F69AE"/>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docProps/app.xml><?xml version="1.0" encoding="utf-8"?>
<Properties xmlns="http://schemas.openxmlformats.org/officeDocument/2006/extended-properties" xmlns:vt="http://schemas.openxmlformats.org/officeDocument/2006/docPropsVTypes">
  <Template>Wood Type</Template>
  <TotalTime>1719</TotalTime>
  <Words>1346</Words>
  <Application>Microsoft Office PowerPoint</Application>
  <PresentationFormat>Widescreen</PresentationFormat>
  <Paragraphs>82</Paragraphs>
  <Slides>48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Georgia Pro Light</vt:lpstr>
      <vt:lpstr>Söhne</vt:lpstr>
      <vt:lpstr>Times New Roman</vt:lpstr>
      <vt:lpstr>VaultVTI</vt:lpstr>
      <vt:lpstr>Lecture # 04 preprocessing and decision tree</vt:lpstr>
      <vt:lpstr>what is preprocessing?</vt:lpstr>
      <vt:lpstr> key steps in preprocessing:</vt:lpstr>
      <vt:lpstr>Importance of Preprocessing:</vt:lpstr>
      <vt:lpstr>Challenges in preprocessing:</vt:lpstr>
      <vt:lpstr>First of all, Explore the dataset</vt:lpstr>
      <vt:lpstr>Correlation matrix</vt:lpstr>
      <vt:lpstr>Techniques: ( Data Cleaning)</vt:lpstr>
      <vt:lpstr>Dealing with Duplicate Values</vt:lpstr>
      <vt:lpstr>Drop Column</vt:lpstr>
      <vt:lpstr>Group By: how many male and female survived </vt:lpstr>
      <vt:lpstr>Dealing with Missing Data: Drop missing values</vt:lpstr>
      <vt:lpstr>Find and Replace missing values: Forward Fill (last valid value fill)</vt:lpstr>
      <vt:lpstr>Find and Replace missing values: Backward  Fill (Next Valid Value Fill)</vt:lpstr>
      <vt:lpstr>Find and Replace missing values: Mode (Most Frequent Value)</vt:lpstr>
      <vt:lpstr>Find and Replace missing values: Median</vt:lpstr>
      <vt:lpstr>Find and Replace missing values: Mean</vt:lpstr>
      <vt:lpstr>Change datatype of Age to String:</vt:lpstr>
      <vt:lpstr>Change datatype to float</vt:lpstr>
      <vt:lpstr>Filter Rows Based on condition:</vt:lpstr>
      <vt:lpstr>Sort column by Ascending Order</vt:lpstr>
      <vt:lpstr>Sort column by Descending Order</vt:lpstr>
      <vt:lpstr>Decision Tree</vt:lpstr>
      <vt:lpstr>Steps for decision tree in knime</vt:lpstr>
      <vt:lpstr>Decision Tree Classification Using KNIME:</vt:lpstr>
      <vt:lpstr>Decision Tree In KNIME:</vt:lpstr>
      <vt:lpstr>Reading csv configuration:</vt:lpstr>
      <vt:lpstr>Partitioning configuration:</vt:lpstr>
      <vt:lpstr>Color manager configuration:</vt:lpstr>
      <vt:lpstr>Decision tree  learner configuration:</vt:lpstr>
      <vt:lpstr>Decision tree predictor configuration:</vt:lpstr>
      <vt:lpstr>Scorer configuration:</vt:lpstr>
      <vt:lpstr>Decision tree</vt:lpstr>
      <vt:lpstr>Model Accuracy:</vt:lpstr>
      <vt:lpstr>Report:</vt:lpstr>
      <vt:lpstr>Decision Tree Classification Using Code:</vt:lpstr>
      <vt:lpstr>Step 1 : Import Necessary Libraries:</vt:lpstr>
      <vt:lpstr>Step 2 : Read CSV</vt:lpstr>
      <vt:lpstr>Step 3 : Check Columns for Feature Selection</vt:lpstr>
      <vt:lpstr>Feature Selection</vt:lpstr>
      <vt:lpstr>Split dataset into features and target variabl</vt:lpstr>
      <vt:lpstr>Split dataset into train and test</vt:lpstr>
      <vt:lpstr>Apply Decision Tree Classifier:</vt:lpstr>
      <vt:lpstr>Output with Accuracy:</vt:lpstr>
      <vt:lpstr>Optimize the Accuracy using Gini Index or Information Gain Techniques:</vt:lpstr>
      <vt:lpstr>Output with Optimize Accuracy: using (Entropy or information Gain)</vt:lpstr>
      <vt:lpstr>Output with Optimize Accuracy:  using (Gini Index)</vt:lpstr>
      <vt:lpstr>Tasks: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 04 preprocessing and decision tree</dc:title>
  <dc:creator>admin istrator</dc:creator>
  <cp:lastModifiedBy>admin istrator</cp:lastModifiedBy>
  <cp:revision>2</cp:revision>
  <dcterms:created xsi:type="dcterms:W3CDTF">2024-03-03T04:21:36Z</dcterms:created>
  <dcterms:modified xsi:type="dcterms:W3CDTF">2024-03-04T09:01:06Z</dcterms:modified>
</cp:coreProperties>
</file>